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48"/>
  </p:notesMasterIdLst>
  <p:handoutMasterIdLst>
    <p:handoutMasterId r:id="rId49"/>
  </p:handoutMasterIdLst>
  <p:sldIdLst>
    <p:sldId id="386" r:id="rId5"/>
    <p:sldId id="356" r:id="rId6"/>
    <p:sldId id="357" r:id="rId7"/>
    <p:sldId id="358" r:id="rId8"/>
    <p:sldId id="354" r:id="rId9"/>
    <p:sldId id="359" r:id="rId10"/>
    <p:sldId id="360" r:id="rId11"/>
    <p:sldId id="362" r:id="rId12"/>
    <p:sldId id="305" r:id="rId13"/>
    <p:sldId id="338" r:id="rId14"/>
    <p:sldId id="339" r:id="rId15"/>
    <p:sldId id="335" r:id="rId16"/>
    <p:sldId id="324" r:id="rId17"/>
    <p:sldId id="310" r:id="rId18"/>
    <p:sldId id="363" r:id="rId19"/>
    <p:sldId id="384" r:id="rId20"/>
    <p:sldId id="311" r:id="rId21"/>
    <p:sldId id="312" r:id="rId22"/>
    <p:sldId id="317" r:id="rId23"/>
    <p:sldId id="316" r:id="rId24"/>
    <p:sldId id="340" r:id="rId25"/>
    <p:sldId id="346" r:id="rId26"/>
    <p:sldId id="326" r:id="rId27"/>
    <p:sldId id="318" r:id="rId28"/>
    <p:sldId id="385" r:id="rId29"/>
    <p:sldId id="349" r:id="rId30"/>
    <p:sldId id="329" r:id="rId31"/>
    <p:sldId id="342" r:id="rId32"/>
    <p:sldId id="348" r:id="rId33"/>
    <p:sldId id="331" r:id="rId34"/>
    <p:sldId id="332" r:id="rId35"/>
    <p:sldId id="381" r:id="rId36"/>
    <p:sldId id="380" r:id="rId37"/>
    <p:sldId id="379" r:id="rId38"/>
    <p:sldId id="378" r:id="rId39"/>
    <p:sldId id="377" r:id="rId40"/>
    <p:sldId id="376" r:id="rId41"/>
    <p:sldId id="375" r:id="rId42"/>
    <p:sldId id="374" r:id="rId43"/>
    <p:sldId id="383" r:id="rId44"/>
    <p:sldId id="382" r:id="rId45"/>
    <p:sldId id="366" r:id="rId46"/>
    <p:sldId id="36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Hicks" initials="RH" lastIdx="14" clrIdx="0">
    <p:extLst>
      <p:ext uri="{19B8F6BF-5375-455C-9EA6-DF929625EA0E}">
        <p15:presenceInfo xmlns:p15="http://schemas.microsoft.com/office/powerpoint/2012/main" userId="S::rahicks@uwaterloo.ca::8be1ad58-a6c4-46f1-bf41-c92107b518d5" providerId="AD"/>
      </p:ext>
    </p:extLst>
  </p:cmAuthor>
  <p:cmAuthor id="2" name="Emily Beth Mackinnon" initials="EM" lastIdx="11" clrIdx="1">
    <p:extLst>
      <p:ext uri="{19B8F6BF-5375-455C-9EA6-DF929625EA0E}">
        <p15:presenceInfo xmlns:p15="http://schemas.microsoft.com/office/powerpoint/2012/main" userId="S::ebmackin@uwaterloo.ca::f5a16566-c7c8-4e97-9703-5c91720b41e9" providerId="AD"/>
      </p:ext>
    </p:extLst>
  </p:cmAuthor>
  <p:cmAuthor id="3" name="Mino Park" initials="MP" lastIdx="2" clrIdx="2">
    <p:extLst>
      <p:ext uri="{19B8F6BF-5375-455C-9EA6-DF929625EA0E}">
        <p15:presenceInfo xmlns:p15="http://schemas.microsoft.com/office/powerpoint/2012/main" userId="S::m63park@uwaterloo.ca::68e517e6-f6e3-4173-a100-8e9b0f72013b" providerId="AD"/>
      </p:ext>
    </p:extLst>
  </p:cmAuthor>
  <p:cmAuthor id="4" name="Kaiym Wissmach" initials="KW" lastIdx="2" clrIdx="3">
    <p:extLst>
      <p:ext uri="{19B8F6BF-5375-455C-9EA6-DF929625EA0E}">
        <p15:presenceInfo xmlns:p15="http://schemas.microsoft.com/office/powerpoint/2012/main" userId="Kaiym Wissma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3F00"/>
    <a:srgbClr val="FFFFFF"/>
    <a:srgbClr val="E4B429"/>
    <a:srgbClr val="FFD54F"/>
    <a:srgbClr val="FFEA3D"/>
    <a:srgbClr val="FFFFAA"/>
    <a:srgbClr val="E0249A"/>
    <a:srgbClr val="0073CF"/>
    <a:srgbClr val="57068C"/>
    <a:srgbClr val="FFDB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5E817-F7E0-B848-BCD4-C5CCD569F76A}" v="481" dt="2021-09-29T19:02:18.486"/>
    <p1510:client id="{4A06424B-5B83-41D5-999E-0F9C37454EEA}" v="5" dt="2021-09-29T18:22:06.302"/>
    <p1510:client id="{FC8AD070-B123-834F-BEFC-DBAA57E7D935}" v="28" dt="2021-09-29T18:57:23.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o Park" userId="68e517e6-f6e3-4173-a100-8e9b0f72013b" providerId="ADAL" clId="{4A06424B-5B83-41D5-999E-0F9C37454EEA}"/>
    <pc:docChg chg="modSld">
      <pc:chgData name="Mino Park" userId="68e517e6-f6e3-4173-a100-8e9b0f72013b" providerId="ADAL" clId="{4A06424B-5B83-41D5-999E-0F9C37454EEA}" dt="2021-09-29T18:22:06.302" v="0" actId="1076"/>
      <pc:docMkLst>
        <pc:docMk/>
      </pc:docMkLst>
      <pc:sldChg chg="modSp mod">
        <pc:chgData name="Mino Park" userId="68e517e6-f6e3-4173-a100-8e9b0f72013b" providerId="ADAL" clId="{4A06424B-5B83-41D5-999E-0F9C37454EEA}" dt="2021-09-29T18:22:06.302" v="0" actId="1076"/>
        <pc:sldMkLst>
          <pc:docMk/>
          <pc:sldMk cId="2559694094" sldId="354"/>
        </pc:sldMkLst>
        <pc:picChg chg="mod">
          <ac:chgData name="Mino Park" userId="68e517e6-f6e3-4173-a100-8e9b0f72013b" providerId="ADAL" clId="{4A06424B-5B83-41D5-999E-0F9C37454EEA}" dt="2021-09-29T18:22:06.302" v="0" actId="1076"/>
          <ac:picMkLst>
            <pc:docMk/>
            <pc:sldMk cId="2559694094" sldId="354"/>
            <ac:picMk id="13" creationId="{FD499A85-6654-4808-94E0-745BEB67E3BA}"/>
          </ac:picMkLst>
        </pc:picChg>
      </pc:sldChg>
    </pc:docChg>
  </pc:docChgLst>
  <pc:docChgLst>
    <pc:chgData name="Anton Trinh" userId="0487a98d-df8e-49a9-bda7-50e73584ab3a" providerId="ADAL" clId="{26E5E817-F7E0-B848-BCD4-C5CCD569F76A}"/>
    <pc:docChg chg="custSel modSld">
      <pc:chgData name="Anton Trinh" userId="0487a98d-df8e-49a9-bda7-50e73584ab3a" providerId="ADAL" clId="{26E5E817-F7E0-B848-BCD4-C5CCD569F76A}" dt="2021-09-29T19:02:18.487" v="483" actId="962"/>
      <pc:docMkLst>
        <pc:docMk/>
      </pc:docMkLst>
      <pc:sldChg chg="modSp mod">
        <pc:chgData name="Anton Trinh" userId="0487a98d-df8e-49a9-bda7-50e73584ab3a" providerId="ADAL" clId="{26E5E817-F7E0-B848-BCD4-C5CCD569F76A}" dt="2021-09-29T18:53:31.889" v="214" actId="33524"/>
        <pc:sldMkLst>
          <pc:docMk/>
          <pc:sldMk cId="1264395188" sldId="316"/>
        </pc:sldMkLst>
        <pc:spChg chg="mod">
          <ac:chgData name="Anton Trinh" userId="0487a98d-df8e-49a9-bda7-50e73584ab3a" providerId="ADAL" clId="{26E5E817-F7E0-B848-BCD4-C5CCD569F76A}" dt="2021-09-29T18:53:31.889" v="214" actId="33524"/>
          <ac:spMkLst>
            <pc:docMk/>
            <pc:sldMk cId="1264395188" sldId="316"/>
            <ac:spMk id="8" creationId="{3CE82995-BAD5-2F4B-B4DE-2E2177B631E8}"/>
          </ac:spMkLst>
        </pc:spChg>
      </pc:sldChg>
      <pc:sldChg chg="modSp">
        <pc:chgData name="Anton Trinh" userId="0487a98d-df8e-49a9-bda7-50e73584ab3a" providerId="ADAL" clId="{26E5E817-F7E0-B848-BCD4-C5CCD569F76A}" dt="2021-09-29T19:01:13.378" v="459" actId="33524"/>
        <pc:sldMkLst>
          <pc:docMk/>
          <pc:sldMk cId="3344831863" sldId="332"/>
        </pc:sldMkLst>
        <pc:graphicFrameChg chg="mod">
          <ac:chgData name="Anton Trinh" userId="0487a98d-df8e-49a9-bda7-50e73584ab3a" providerId="ADAL" clId="{26E5E817-F7E0-B848-BCD4-C5CCD569F76A}" dt="2021-09-29T19:01:13.378" v="459" actId="33524"/>
          <ac:graphicFrameMkLst>
            <pc:docMk/>
            <pc:sldMk cId="3344831863" sldId="332"/>
            <ac:graphicFrameMk id="6" creationId="{C869A715-235D-2A43-8384-FDE6DD5CB534}"/>
          </ac:graphicFrameMkLst>
        </pc:graphicFrameChg>
      </pc:sldChg>
      <pc:sldChg chg="modSp mod">
        <pc:chgData name="Anton Trinh" userId="0487a98d-df8e-49a9-bda7-50e73584ab3a" providerId="ADAL" clId="{26E5E817-F7E0-B848-BCD4-C5CCD569F76A}" dt="2021-09-29T18:50:55.101" v="101" actId="962"/>
        <pc:sldMkLst>
          <pc:docMk/>
          <pc:sldMk cId="2571316761" sldId="338"/>
        </pc:sldMkLst>
        <pc:picChg chg="mod">
          <ac:chgData name="Anton Trinh" userId="0487a98d-df8e-49a9-bda7-50e73584ab3a" providerId="ADAL" clId="{26E5E817-F7E0-B848-BCD4-C5CCD569F76A}" dt="2021-09-29T18:50:55.101" v="101" actId="962"/>
          <ac:picMkLst>
            <pc:docMk/>
            <pc:sldMk cId="2571316761" sldId="338"/>
            <ac:picMk id="3" creationId="{1743E7D8-7A94-4F3F-858B-1ED17D7BAB57}"/>
          </ac:picMkLst>
        </pc:picChg>
      </pc:sldChg>
      <pc:sldChg chg="modSp mod">
        <pc:chgData name="Anton Trinh" userId="0487a98d-df8e-49a9-bda7-50e73584ab3a" providerId="ADAL" clId="{26E5E817-F7E0-B848-BCD4-C5CCD569F76A}" dt="2021-09-29T18:51:10.179" v="211" actId="962"/>
        <pc:sldMkLst>
          <pc:docMk/>
          <pc:sldMk cId="2714931711" sldId="339"/>
        </pc:sldMkLst>
        <pc:picChg chg="mod">
          <ac:chgData name="Anton Trinh" userId="0487a98d-df8e-49a9-bda7-50e73584ab3a" providerId="ADAL" clId="{26E5E817-F7E0-B848-BCD4-C5CCD569F76A}" dt="2021-09-29T18:51:10.179" v="211" actId="962"/>
          <ac:picMkLst>
            <pc:docMk/>
            <pc:sldMk cId="2714931711" sldId="339"/>
            <ac:picMk id="9" creationId="{5DAD895B-646B-42F6-953D-977E5ACB5347}"/>
          </ac:picMkLst>
        </pc:picChg>
      </pc:sldChg>
      <pc:sldChg chg="modSp mod">
        <pc:chgData name="Anton Trinh" userId="0487a98d-df8e-49a9-bda7-50e73584ab3a" providerId="ADAL" clId="{26E5E817-F7E0-B848-BCD4-C5CCD569F76A}" dt="2021-09-29T18:56:57.329" v="336" actId="962"/>
        <pc:sldMkLst>
          <pc:docMk/>
          <pc:sldMk cId="3750167043" sldId="340"/>
        </pc:sldMkLst>
        <pc:picChg chg="mod">
          <ac:chgData name="Anton Trinh" userId="0487a98d-df8e-49a9-bda7-50e73584ab3a" providerId="ADAL" clId="{26E5E817-F7E0-B848-BCD4-C5CCD569F76A}" dt="2021-09-29T18:56:57.329" v="336" actId="962"/>
          <ac:picMkLst>
            <pc:docMk/>
            <pc:sldMk cId="3750167043" sldId="340"/>
            <ac:picMk id="7" creationId="{AFD040C4-7B10-434E-A812-1614EF9BE25E}"/>
          </ac:picMkLst>
        </pc:picChg>
      </pc:sldChg>
      <pc:sldChg chg="modSp mod">
        <pc:chgData name="Anton Trinh" userId="0487a98d-df8e-49a9-bda7-50e73584ab3a" providerId="ADAL" clId="{26E5E817-F7E0-B848-BCD4-C5CCD569F76A}" dt="2021-09-29T19:00:41.003" v="458" actId="962"/>
        <pc:sldMkLst>
          <pc:docMk/>
          <pc:sldMk cId="3954082131" sldId="342"/>
        </pc:sldMkLst>
        <pc:picChg chg="mod">
          <ac:chgData name="Anton Trinh" userId="0487a98d-df8e-49a9-bda7-50e73584ab3a" providerId="ADAL" clId="{26E5E817-F7E0-B848-BCD4-C5CCD569F76A}" dt="2021-09-29T19:00:41.003" v="458" actId="962"/>
          <ac:picMkLst>
            <pc:docMk/>
            <pc:sldMk cId="3954082131" sldId="342"/>
            <ac:picMk id="9" creationId="{11FC8C10-5195-994C-803B-ECCC59ED12C8}"/>
          </ac:picMkLst>
        </pc:picChg>
      </pc:sldChg>
      <pc:sldChg chg="addSp delSp modSp mod">
        <pc:chgData name="Anton Trinh" userId="0487a98d-df8e-49a9-bda7-50e73584ab3a" providerId="ADAL" clId="{26E5E817-F7E0-B848-BCD4-C5CCD569F76A}" dt="2021-09-29T18:46:44.665" v="8"/>
        <pc:sldMkLst>
          <pc:docMk/>
          <pc:sldMk cId="1124282863" sldId="355"/>
        </pc:sldMkLst>
        <pc:spChg chg="add del mod">
          <ac:chgData name="Anton Trinh" userId="0487a98d-df8e-49a9-bda7-50e73584ab3a" providerId="ADAL" clId="{26E5E817-F7E0-B848-BCD4-C5CCD569F76A}" dt="2021-09-29T18:46:38.420" v="3"/>
          <ac:spMkLst>
            <pc:docMk/>
            <pc:sldMk cId="1124282863" sldId="355"/>
            <ac:spMk id="3" creationId="{BC90ADB5-8DF7-9F4D-88A1-06AEB9F104DF}"/>
          </ac:spMkLst>
        </pc:spChg>
        <pc:spChg chg="add del mod">
          <ac:chgData name="Anton Trinh" userId="0487a98d-df8e-49a9-bda7-50e73584ab3a" providerId="ADAL" clId="{26E5E817-F7E0-B848-BCD4-C5CCD569F76A}" dt="2021-09-29T18:46:43.210" v="6"/>
          <ac:spMkLst>
            <pc:docMk/>
            <pc:sldMk cId="1124282863" sldId="355"/>
            <ac:spMk id="4" creationId="{DA27D632-BEAF-9D48-A374-AD6B25C719DB}"/>
          </ac:spMkLst>
        </pc:spChg>
        <pc:spChg chg="add del mod">
          <ac:chgData name="Anton Trinh" userId="0487a98d-df8e-49a9-bda7-50e73584ab3a" providerId="ADAL" clId="{26E5E817-F7E0-B848-BCD4-C5CCD569F76A}" dt="2021-09-29T18:46:44.665" v="8"/>
          <ac:spMkLst>
            <pc:docMk/>
            <pc:sldMk cId="1124282863" sldId="355"/>
            <ac:spMk id="5" creationId="{0BC561D5-F3D6-ED43-94CE-1C9A0CD3E4D5}"/>
          </ac:spMkLst>
        </pc:spChg>
      </pc:sldChg>
      <pc:sldChg chg="modNotesTx">
        <pc:chgData name="Anton Trinh" userId="0487a98d-df8e-49a9-bda7-50e73584ab3a" providerId="ADAL" clId="{26E5E817-F7E0-B848-BCD4-C5CCD569F76A}" dt="2021-09-29T18:47:31.224" v="9" actId="20577"/>
        <pc:sldMkLst>
          <pc:docMk/>
          <pc:sldMk cId="1067463272" sldId="356"/>
        </pc:sldMkLst>
      </pc:sldChg>
      <pc:sldChg chg="modSp mod">
        <pc:chgData name="Anton Trinh" userId="0487a98d-df8e-49a9-bda7-50e73584ab3a" providerId="ADAL" clId="{26E5E817-F7E0-B848-BCD4-C5CCD569F76A}" dt="2021-09-29T18:53:51.787" v="220" actId="962"/>
        <pc:sldMkLst>
          <pc:docMk/>
          <pc:sldMk cId="2051200757" sldId="362"/>
        </pc:sldMkLst>
        <pc:picChg chg="mod">
          <ac:chgData name="Anton Trinh" userId="0487a98d-df8e-49a9-bda7-50e73584ab3a" providerId="ADAL" clId="{26E5E817-F7E0-B848-BCD4-C5CCD569F76A}" dt="2021-09-29T18:53:51.787" v="220" actId="962"/>
          <ac:picMkLst>
            <pc:docMk/>
            <pc:sldMk cId="2051200757" sldId="362"/>
            <ac:picMk id="32" creationId="{427CE504-6FAF-4C70-BC14-47ADE3BC150B}"/>
          </ac:picMkLst>
        </pc:picChg>
      </pc:sldChg>
      <pc:sldChg chg="setBg modNotesTx">
        <pc:chgData name="Anton Trinh" userId="0487a98d-df8e-49a9-bda7-50e73584ab3a" providerId="ADAL" clId="{26E5E817-F7E0-B848-BCD4-C5CCD569F76A}" dt="2021-09-29T18:59:17.246" v="338"/>
        <pc:sldMkLst>
          <pc:docMk/>
          <pc:sldMk cId="4174589751" sldId="363"/>
        </pc:sldMkLst>
      </pc:sldChg>
      <pc:sldChg chg="modSp mod">
        <pc:chgData name="Anton Trinh" userId="0487a98d-df8e-49a9-bda7-50e73584ab3a" providerId="ADAL" clId="{26E5E817-F7E0-B848-BCD4-C5CCD569F76A}" dt="2021-09-29T19:02:18.487" v="483" actId="962"/>
        <pc:sldMkLst>
          <pc:docMk/>
          <pc:sldMk cId="4176423185" sldId="382"/>
        </pc:sldMkLst>
        <pc:picChg chg="mod">
          <ac:chgData name="Anton Trinh" userId="0487a98d-df8e-49a9-bda7-50e73584ab3a" providerId="ADAL" clId="{26E5E817-F7E0-B848-BCD4-C5CCD569F76A}" dt="2021-09-29T19:02:18.487" v="483" actId="962"/>
          <ac:picMkLst>
            <pc:docMk/>
            <pc:sldMk cId="4176423185" sldId="382"/>
            <ac:picMk id="2" creationId="{BEDC3C1F-8DF2-42C9-AA33-BDADEBD93321}"/>
          </ac:picMkLst>
        </pc:picChg>
      </pc:sldChg>
      <pc:sldChg chg="modNotesTx">
        <pc:chgData name="Anton Trinh" userId="0487a98d-df8e-49a9-bda7-50e73584ab3a" providerId="ADAL" clId="{26E5E817-F7E0-B848-BCD4-C5CCD569F76A}" dt="2021-09-29T18:53:02.056" v="213" actId="313"/>
        <pc:sldMkLst>
          <pc:docMk/>
          <pc:sldMk cId="1059727372" sldId="384"/>
        </pc:sldMkLst>
      </pc:sldChg>
    </pc:docChg>
  </pc:docChgLst>
  <pc:docChgLst>
    <pc:chgData name="Rob Hicks" userId="8be1ad58-a6c4-46f1-bf41-c92107b518d5" providerId="ADAL" clId="{FC8AD070-B123-834F-BEFC-DBAA57E7D935}"/>
    <pc:docChg chg="custSel addSld delSld modSld">
      <pc:chgData name="Rob Hicks" userId="8be1ad58-a6c4-46f1-bf41-c92107b518d5" providerId="ADAL" clId="{FC8AD070-B123-834F-BEFC-DBAA57E7D935}" dt="2021-09-29T18:57:23.537" v="27" actId="167"/>
      <pc:docMkLst>
        <pc:docMk/>
      </pc:docMkLst>
      <pc:sldChg chg="modSp">
        <pc:chgData name="Rob Hicks" userId="8be1ad58-a6c4-46f1-bf41-c92107b518d5" providerId="ADAL" clId="{FC8AD070-B123-834F-BEFC-DBAA57E7D935}" dt="2021-09-29T18:56:48.557" v="23" actId="931"/>
        <pc:sldMkLst>
          <pc:docMk/>
          <pc:sldMk cId="3750167043" sldId="340"/>
        </pc:sldMkLst>
        <pc:picChg chg="mod">
          <ac:chgData name="Rob Hicks" userId="8be1ad58-a6c4-46f1-bf41-c92107b518d5" providerId="ADAL" clId="{FC8AD070-B123-834F-BEFC-DBAA57E7D935}" dt="2021-09-29T18:56:48.557" v="23" actId="931"/>
          <ac:picMkLst>
            <pc:docMk/>
            <pc:sldMk cId="3750167043" sldId="340"/>
            <ac:picMk id="7" creationId="{AFD040C4-7B10-434E-A812-1614EF9BE25E}"/>
          </ac:picMkLst>
        </pc:picChg>
      </pc:sldChg>
      <pc:sldChg chg="del">
        <pc:chgData name="Rob Hicks" userId="8be1ad58-a6c4-46f1-bf41-c92107b518d5" providerId="ADAL" clId="{FC8AD070-B123-834F-BEFC-DBAA57E7D935}" dt="2021-09-29T18:50:27.532" v="20" actId="2696"/>
        <pc:sldMkLst>
          <pc:docMk/>
          <pc:sldMk cId="1124282863" sldId="355"/>
        </pc:sldMkLst>
      </pc:sldChg>
      <pc:sldChg chg="addSp delSp modSp add mod">
        <pc:chgData name="Rob Hicks" userId="8be1ad58-a6c4-46f1-bf41-c92107b518d5" providerId="ADAL" clId="{FC8AD070-B123-834F-BEFC-DBAA57E7D935}" dt="2021-09-29T18:57:23.537" v="27" actId="167"/>
        <pc:sldMkLst>
          <pc:docMk/>
          <pc:sldMk cId="1638750281" sldId="386"/>
        </pc:sldMkLst>
        <pc:spChg chg="mod">
          <ac:chgData name="Rob Hicks" userId="8be1ad58-a6c4-46f1-bf41-c92107b518d5" providerId="ADAL" clId="{FC8AD070-B123-834F-BEFC-DBAA57E7D935}" dt="2021-09-29T18:50:20.565" v="19" actId="20577"/>
          <ac:spMkLst>
            <pc:docMk/>
            <pc:sldMk cId="1638750281" sldId="386"/>
            <ac:spMk id="19" creationId="{F32413F8-F9E9-4357-A6D1-E048B9087DDB}"/>
          </ac:spMkLst>
        </pc:spChg>
        <pc:picChg chg="add mod">
          <ac:chgData name="Rob Hicks" userId="8be1ad58-a6c4-46f1-bf41-c92107b518d5" providerId="ADAL" clId="{FC8AD070-B123-834F-BEFC-DBAA57E7D935}" dt="2021-09-29T18:57:23.537" v="27" actId="167"/>
          <ac:picMkLst>
            <pc:docMk/>
            <pc:sldMk cId="1638750281" sldId="386"/>
            <ac:picMk id="3" creationId="{F578107F-C995-F74C-8CC0-CAF5A4B19F22}"/>
          </ac:picMkLst>
        </pc:picChg>
        <pc:picChg chg="del mod">
          <ac:chgData name="Rob Hicks" userId="8be1ad58-a6c4-46f1-bf41-c92107b518d5" providerId="ADAL" clId="{FC8AD070-B123-834F-BEFC-DBAA57E7D935}" dt="2021-09-29T18:56:23.712" v="22" actId="478"/>
          <ac:picMkLst>
            <pc:docMk/>
            <pc:sldMk cId="1638750281" sldId="386"/>
            <ac:picMk id="4" creationId="{0053D345-2BE0-3A44-B291-6F5AFE20FD86}"/>
          </ac:picMkLst>
        </pc:picChg>
      </pc:sldChg>
      <pc:sldMasterChg chg="delSldLayout">
        <pc:chgData name="Rob Hicks" userId="8be1ad58-a6c4-46f1-bf41-c92107b518d5" providerId="ADAL" clId="{FC8AD070-B123-834F-BEFC-DBAA57E7D935}" dt="2021-09-29T18:50:27.532" v="20" actId="2696"/>
        <pc:sldMasterMkLst>
          <pc:docMk/>
          <pc:sldMasterMk cId="973700157" sldId="2147483668"/>
        </pc:sldMasterMkLst>
        <pc:sldLayoutChg chg="del">
          <pc:chgData name="Rob Hicks" userId="8be1ad58-a6c4-46f1-bf41-c92107b518d5" providerId="ADAL" clId="{FC8AD070-B123-834F-BEFC-DBAA57E7D935}" dt="2021-09-29T18:50:27.532" v="20" actId="2696"/>
          <pc:sldLayoutMkLst>
            <pc:docMk/>
            <pc:sldMasterMk cId="973700157" sldId="2147483668"/>
            <pc:sldLayoutMk cId="3687117631" sldId="214748372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Response Time (ms)</c:v>
                </c:pt>
              </c:strCache>
            </c:strRef>
          </c:tx>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6E59-497A-B81F-6A4487E77A33}"/>
              </c:ext>
            </c:extLst>
          </c:dPt>
          <c:cat>
            <c:strRef>
              <c:f>Sheet1!$A$2:$A$3</c:f>
              <c:strCache>
                <c:ptCount val="2"/>
                <c:pt idx="0">
                  <c:v>Auditory</c:v>
                </c:pt>
                <c:pt idx="1">
                  <c:v>Visual</c:v>
                </c:pt>
              </c:strCache>
            </c:strRef>
          </c:cat>
          <c:val>
            <c:numRef>
              <c:f>Sheet1!$B$2:$B$3</c:f>
              <c:numCache>
                <c:formatCode>General</c:formatCode>
                <c:ptCount val="2"/>
                <c:pt idx="0">
                  <c:v>244</c:v>
                </c:pt>
                <c:pt idx="1">
                  <c:v>320</c:v>
                </c:pt>
              </c:numCache>
            </c:numRef>
          </c:val>
          <c:extLst>
            <c:ext xmlns:c16="http://schemas.microsoft.com/office/drawing/2014/chart" uri="{C3380CC4-5D6E-409C-BE32-E72D297353CC}">
              <c16:uniqueId val="{00000002-6E59-497A-B81F-6A4487E77A33}"/>
            </c:ext>
          </c:extLst>
        </c:ser>
        <c:dLbls>
          <c:showLegendKey val="0"/>
          <c:showVal val="0"/>
          <c:showCatName val="0"/>
          <c:showSerName val="0"/>
          <c:showPercent val="0"/>
          <c:showBubbleSize val="0"/>
        </c:dLbls>
        <c:gapWidth val="150"/>
        <c:overlap val="100"/>
        <c:axId val="1738294911"/>
        <c:axId val="1738295327"/>
      </c:barChart>
      <c:catAx>
        <c:axId val="1738294911"/>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Modality</a:t>
                </a:r>
              </a:p>
            </c:rich>
          </c:tx>
          <c:layout>
            <c:manualLayout>
              <c:xMode val="edge"/>
              <c:yMode val="edge"/>
              <c:x val="0.48257124194988565"/>
              <c:y val="0.903737593670280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en-US"/>
          </a:p>
        </c:txPr>
        <c:crossAx val="1738295327"/>
        <c:crosses val="autoZero"/>
        <c:auto val="1"/>
        <c:lblAlgn val="ctr"/>
        <c:lblOffset val="100"/>
        <c:noMultiLvlLbl val="0"/>
      </c:catAx>
      <c:valAx>
        <c:axId val="1738295327"/>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Response</a:t>
                </a:r>
                <a:r>
                  <a:rPr lang="en-CA" sz="1400" baseline="0">
                    <a:solidFill>
                      <a:schemeClr val="tx1"/>
                    </a:solidFill>
                  </a:rPr>
                  <a:t> Time (ms)</a:t>
                </a:r>
                <a:endParaRPr lang="en-CA" sz="1400">
                  <a:solidFill>
                    <a:schemeClr val="tx1"/>
                  </a:solidFill>
                </a:endParaRPr>
              </a:p>
            </c:rich>
          </c:tx>
          <c:layout>
            <c:manualLayout>
              <c:xMode val="edge"/>
              <c:yMode val="edge"/>
              <c:x val="9.7687861642194486E-3"/>
              <c:y val="0.2199545101243622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38294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Response Time (ms)</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596B-4599-AF24-2E09C1526B8B}"/>
              </c:ext>
            </c:extLst>
          </c:dPt>
          <c:dPt>
            <c:idx val="1"/>
            <c:invertIfNegative val="0"/>
            <c:bubble3D val="0"/>
            <c:spPr>
              <a:solidFill>
                <a:srgbClr val="FF0000"/>
              </a:solidFill>
              <a:ln>
                <a:noFill/>
              </a:ln>
              <a:effectLst/>
            </c:spPr>
            <c:extLst>
              <c:ext xmlns:c16="http://schemas.microsoft.com/office/drawing/2014/chart" uri="{C3380CC4-5D6E-409C-BE32-E72D297353CC}">
                <c16:uniqueId val="{00000003-596B-4599-AF24-2E09C1526B8B}"/>
              </c:ext>
            </c:extLst>
          </c:dPt>
          <c:cat>
            <c:strRef>
              <c:f>Sheet1!$A$2:$A$3</c:f>
              <c:strCache>
                <c:ptCount val="2"/>
                <c:pt idx="0">
                  <c:v>Simple Task</c:v>
                </c:pt>
                <c:pt idx="1">
                  <c:v>Choice Task</c:v>
                </c:pt>
              </c:strCache>
            </c:strRef>
          </c:cat>
          <c:val>
            <c:numRef>
              <c:f>Sheet1!$B$2:$B$3</c:f>
              <c:numCache>
                <c:formatCode>General</c:formatCode>
                <c:ptCount val="2"/>
                <c:pt idx="0">
                  <c:v>295</c:v>
                </c:pt>
                <c:pt idx="1">
                  <c:v>428</c:v>
                </c:pt>
              </c:numCache>
            </c:numRef>
          </c:val>
          <c:extLst>
            <c:ext xmlns:c16="http://schemas.microsoft.com/office/drawing/2014/chart" uri="{C3380CC4-5D6E-409C-BE32-E72D297353CC}">
              <c16:uniqueId val="{00000004-596B-4599-AF24-2E09C1526B8B}"/>
            </c:ext>
          </c:extLst>
        </c:ser>
        <c:dLbls>
          <c:showLegendKey val="0"/>
          <c:showVal val="0"/>
          <c:showCatName val="0"/>
          <c:showSerName val="0"/>
          <c:showPercent val="0"/>
          <c:showBubbleSize val="0"/>
        </c:dLbls>
        <c:gapWidth val="150"/>
        <c:overlap val="100"/>
        <c:axId val="1951351664"/>
        <c:axId val="1951347504"/>
      </c:barChart>
      <c:catAx>
        <c:axId val="195135166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Task</a:t>
                </a:r>
              </a:p>
            </c:rich>
          </c:tx>
          <c:layout>
            <c:manualLayout>
              <c:xMode val="edge"/>
              <c:yMode val="edge"/>
              <c:x val="0.48761771303255347"/>
              <c:y val="0.9142517564193189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en-US"/>
          </a:p>
        </c:txPr>
        <c:crossAx val="1951347504"/>
        <c:crosses val="autoZero"/>
        <c:auto val="1"/>
        <c:lblAlgn val="ctr"/>
        <c:lblOffset val="100"/>
        <c:noMultiLvlLbl val="0"/>
      </c:catAx>
      <c:valAx>
        <c:axId val="1951347504"/>
        <c:scaling>
          <c:orientation val="minMax"/>
          <c:max val="500"/>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CA" sz="1400">
                    <a:solidFill>
                      <a:schemeClr val="tx1"/>
                    </a:solidFill>
                  </a:rPr>
                  <a:t>Response Time (ms)</a:t>
                </a:r>
              </a:p>
            </c:rich>
          </c:tx>
          <c:layout>
            <c:manualLayout>
              <c:xMode val="edge"/>
              <c:yMode val="edge"/>
              <c:x val="6.055940358818024E-3"/>
              <c:y val="0.2181208865484479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50" b="0" i="0" u="none" strike="noStrike" kern="1200" baseline="0">
                <a:solidFill>
                  <a:schemeClr val="tx1"/>
                </a:solidFill>
                <a:latin typeface="+mn-lt"/>
                <a:ea typeface="+mn-ea"/>
                <a:cs typeface="+mn-cs"/>
              </a:defRPr>
            </a:pPr>
            <a:endParaRPr lang="en-US"/>
          </a:p>
        </c:txPr>
        <c:crossAx val="1951351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ata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_rels/data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iagrams/_rels/drawing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22D89-2F55-4CC2-A25F-A81EF0803E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EA7B48A-3664-4699-A14F-4736320753B3}">
      <dgm:prSet/>
      <dgm:spPr/>
      <dgm:t>
        <a:bodyPr/>
        <a:lstStyle/>
        <a:p>
          <a:pPr>
            <a:lnSpc>
              <a:spcPct val="100000"/>
            </a:lnSpc>
          </a:pPr>
          <a:r>
            <a:rPr lang="en-US" b="1" i="0" u="none">
              <a:solidFill>
                <a:schemeClr val="accent5"/>
              </a:solidFill>
              <a:latin typeface="+mn-lt"/>
            </a:rPr>
            <a:t>What phase(s) of response time is indicated by the onset of muscle activation?</a:t>
          </a:r>
          <a:endParaRPr lang="en-US">
            <a:solidFill>
              <a:schemeClr val="accent5"/>
            </a:solidFill>
          </a:endParaRPr>
        </a:p>
      </dgm:t>
    </dgm:pt>
    <dgm:pt modelId="{D1325102-FC84-4657-BB8E-D0E243E4C964}" type="parTrans" cxnId="{52DB9B5A-8AB4-40C3-8A7D-0010F369005A}">
      <dgm:prSet/>
      <dgm:spPr/>
      <dgm:t>
        <a:bodyPr/>
        <a:lstStyle/>
        <a:p>
          <a:endParaRPr lang="en-US"/>
        </a:p>
      </dgm:t>
    </dgm:pt>
    <dgm:pt modelId="{92F62A6E-B74C-43A8-A7A1-8AF510691AE3}" type="sibTrans" cxnId="{52DB9B5A-8AB4-40C3-8A7D-0010F369005A}">
      <dgm:prSet/>
      <dgm:spPr/>
      <dgm:t>
        <a:bodyPr/>
        <a:lstStyle/>
        <a:p>
          <a:endParaRPr lang="en-US"/>
        </a:p>
      </dgm:t>
    </dgm:pt>
    <dgm:pt modelId="{D4D0AEC2-91A2-4B4F-9825-2C807AF202A4}">
      <dgm:prSet/>
      <dgm:spPr/>
      <dgm:t>
        <a:bodyPr/>
        <a:lstStyle/>
        <a:p>
          <a:pPr>
            <a:lnSpc>
              <a:spcPct val="100000"/>
            </a:lnSpc>
          </a:pPr>
          <a:r>
            <a:rPr lang="en-US" b="1">
              <a:solidFill>
                <a:schemeClr val="accent5"/>
              </a:solidFill>
            </a:rPr>
            <a:t>Why does auditory reaction time tend to be faster than visual reaction time?</a:t>
          </a:r>
          <a:endParaRPr lang="en-US" b="1">
            <a:solidFill>
              <a:schemeClr val="accent5"/>
            </a:solidFill>
            <a:latin typeface="+mn-lt"/>
          </a:endParaRPr>
        </a:p>
      </dgm:t>
    </dgm:pt>
    <dgm:pt modelId="{82E64496-2684-486D-BB6E-78361AD8AEDD}" type="parTrans" cxnId="{6EBBB596-F818-49E1-827E-4231B8128DBD}">
      <dgm:prSet/>
      <dgm:spPr/>
      <dgm:t>
        <a:bodyPr/>
        <a:lstStyle/>
        <a:p>
          <a:endParaRPr lang="en-US"/>
        </a:p>
      </dgm:t>
    </dgm:pt>
    <dgm:pt modelId="{63E7B1DE-6DAD-4FC1-B39E-2F40608C4FD4}" type="sibTrans" cxnId="{6EBBB596-F818-49E1-827E-4231B8128DBD}">
      <dgm:prSet/>
      <dgm:spPr/>
      <dgm:t>
        <a:bodyPr/>
        <a:lstStyle/>
        <a:p>
          <a:endParaRPr lang="en-US"/>
        </a:p>
      </dgm:t>
    </dgm:pt>
    <dgm:pt modelId="{78140AA1-2187-4565-95F3-11401E35C269}" type="pres">
      <dgm:prSet presAssocID="{CDE22D89-2F55-4CC2-A25F-A81EF0803E15}" presName="root" presStyleCnt="0">
        <dgm:presLayoutVars>
          <dgm:dir/>
          <dgm:resizeHandles val="exact"/>
        </dgm:presLayoutVars>
      </dgm:prSet>
      <dgm:spPr/>
    </dgm:pt>
    <dgm:pt modelId="{99A9B1DD-D6AD-45B9-840E-47C925948C37}" type="pres">
      <dgm:prSet presAssocID="{BEA7B48A-3664-4699-A14F-4736320753B3}" presName="compNode" presStyleCnt="0"/>
      <dgm:spPr/>
    </dgm:pt>
    <dgm:pt modelId="{29ED5E93-6A06-41C2-ACBA-C8E69673E4ED}" type="pres">
      <dgm:prSet presAssocID="{BEA7B48A-3664-4699-A14F-4736320753B3}" presName="bgRect" presStyleLbl="bgShp" presStyleIdx="0" presStyleCnt="2"/>
      <dgm:spPr>
        <a:solidFill>
          <a:schemeClr val="accent6">
            <a:lumMod val="90000"/>
          </a:schemeClr>
        </a:solidFill>
      </dgm:spPr>
    </dgm:pt>
    <dgm:pt modelId="{BB0F6295-8DDF-4679-A7ED-1976A8F7CC40}" type="pres">
      <dgm:prSet presAssocID="{BEA7B48A-3664-4699-A14F-4736320753B3}" presName="iconRect" presStyleLbl="node1" presStyleIdx="0" presStyleCnt="2" custScaleX="10180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pt>
    <dgm:pt modelId="{15E96CCA-B47B-4ED9-984B-095DCEE0E4AC}" type="pres">
      <dgm:prSet presAssocID="{BEA7B48A-3664-4699-A14F-4736320753B3}" presName="spaceRect" presStyleCnt="0"/>
      <dgm:spPr/>
    </dgm:pt>
    <dgm:pt modelId="{8F330DE1-3B7F-488D-8543-BD1A6F31AA5C}" type="pres">
      <dgm:prSet presAssocID="{BEA7B48A-3664-4699-A14F-4736320753B3}" presName="parTx" presStyleLbl="revTx" presStyleIdx="0" presStyleCnt="2">
        <dgm:presLayoutVars>
          <dgm:chMax val="0"/>
          <dgm:chPref val="0"/>
        </dgm:presLayoutVars>
      </dgm:prSet>
      <dgm:spPr/>
    </dgm:pt>
    <dgm:pt modelId="{4BD62A03-DFDE-4C64-8C76-E9B043F3A345}" type="pres">
      <dgm:prSet presAssocID="{92F62A6E-B74C-43A8-A7A1-8AF510691AE3}" presName="sibTrans" presStyleCnt="0"/>
      <dgm:spPr/>
    </dgm:pt>
    <dgm:pt modelId="{7D7C21F4-A726-483E-9529-32BC74C67C63}" type="pres">
      <dgm:prSet presAssocID="{D4D0AEC2-91A2-4B4F-9825-2C807AF202A4}" presName="compNode" presStyleCnt="0"/>
      <dgm:spPr/>
    </dgm:pt>
    <dgm:pt modelId="{216DB888-45E1-4B6E-9C62-F1A7AC874222}" type="pres">
      <dgm:prSet presAssocID="{D4D0AEC2-91A2-4B4F-9825-2C807AF202A4}" presName="bgRect" presStyleLbl="bgShp" presStyleIdx="1" presStyleCnt="2"/>
      <dgm:spPr>
        <a:solidFill>
          <a:schemeClr val="accent6">
            <a:lumMod val="90000"/>
          </a:schemeClr>
        </a:solidFill>
      </dgm:spPr>
    </dgm:pt>
    <dgm:pt modelId="{D55DADC1-9DD3-414F-9957-F86C9373EF3D}" type="pres">
      <dgm:prSet presAssocID="{D4D0AEC2-91A2-4B4F-9825-2C807AF202A4}"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52588072-D36E-4156-9A51-FC0E59EEA442}" type="pres">
      <dgm:prSet presAssocID="{D4D0AEC2-91A2-4B4F-9825-2C807AF202A4}" presName="spaceRect" presStyleCnt="0"/>
      <dgm:spPr/>
    </dgm:pt>
    <dgm:pt modelId="{29CEB968-FAAA-4451-8486-4EFE1A3C1E20}" type="pres">
      <dgm:prSet presAssocID="{D4D0AEC2-91A2-4B4F-9825-2C807AF202A4}" presName="parTx" presStyleLbl="revTx" presStyleIdx="1" presStyleCnt="2">
        <dgm:presLayoutVars>
          <dgm:chMax val="0"/>
          <dgm:chPref val="0"/>
        </dgm:presLayoutVars>
      </dgm:prSet>
      <dgm:spPr/>
    </dgm:pt>
  </dgm:ptLst>
  <dgm:cxnLst>
    <dgm:cxn modelId="{52DB9B5A-8AB4-40C3-8A7D-0010F369005A}" srcId="{CDE22D89-2F55-4CC2-A25F-A81EF0803E15}" destId="{BEA7B48A-3664-4699-A14F-4736320753B3}" srcOrd="0" destOrd="0" parTransId="{D1325102-FC84-4657-BB8E-D0E243E4C964}" sibTransId="{92F62A6E-B74C-43A8-A7A1-8AF510691AE3}"/>
    <dgm:cxn modelId="{6EBBB596-F818-49E1-827E-4231B8128DBD}" srcId="{CDE22D89-2F55-4CC2-A25F-A81EF0803E15}" destId="{D4D0AEC2-91A2-4B4F-9825-2C807AF202A4}" srcOrd="1" destOrd="0" parTransId="{82E64496-2684-486D-BB6E-78361AD8AEDD}" sibTransId="{63E7B1DE-6DAD-4FC1-B39E-2F40608C4FD4}"/>
    <dgm:cxn modelId="{4D7224C6-8162-4F3B-A6D4-E333E7C07FE8}" type="presOf" srcId="{CDE22D89-2F55-4CC2-A25F-A81EF0803E15}" destId="{78140AA1-2187-4565-95F3-11401E35C269}" srcOrd="0" destOrd="0" presId="urn:microsoft.com/office/officeart/2018/2/layout/IconVerticalSolidList"/>
    <dgm:cxn modelId="{E5BF7BF1-8989-43A1-8706-E2E933F4697C}" type="presOf" srcId="{BEA7B48A-3664-4699-A14F-4736320753B3}" destId="{8F330DE1-3B7F-488D-8543-BD1A6F31AA5C}" srcOrd="0" destOrd="0" presId="urn:microsoft.com/office/officeart/2018/2/layout/IconVerticalSolidList"/>
    <dgm:cxn modelId="{3C346EF5-4D45-4D44-8366-1CCAAA16600E}" type="presOf" srcId="{D4D0AEC2-91A2-4B4F-9825-2C807AF202A4}" destId="{29CEB968-FAAA-4451-8486-4EFE1A3C1E20}" srcOrd="0" destOrd="0" presId="urn:microsoft.com/office/officeart/2018/2/layout/IconVerticalSolidList"/>
    <dgm:cxn modelId="{9CC3972A-BA59-472F-AA9F-03F59E41611A}" type="presParOf" srcId="{78140AA1-2187-4565-95F3-11401E35C269}" destId="{99A9B1DD-D6AD-45B9-840E-47C925948C37}" srcOrd="0" destOrd="0" presId="urn:microsoft.com/office/officeart/2018/2/layout/IconVerticalSolidList"/>
    <dgm:cxn modelId="{95E00C71-FE08-449C-8960-450C4D060C33}" type="presParOf" srcId="{99A9B1DD-D6AD-45B9-840E-47C925948C37}" destId="{29ED5E93-6A06-41C2-ACBA-C8E69673E4ED}" srcOrd="0" destOrd="0" presId="urn:microsoft.com/office/officeart/2018/2/layout/IconVerticalSolidList"/>
    <dgm:cxn modelId="{821F1DED-15B6-40B0-B5A8-488486D2A5B8}" type="presParOf" srcId="{99A9B1DD-D6AD-45B9-840E-47C925948C37}" destId="{BB0F6295-8DDF-4679-A7ED-1976A8F7CC40}" srcOrd="1" destOrd="0" presId="urn:microsoft.com/office/officeart/2018/2/layout/IconVerticalSolidList"/>
    <dgm:cxn modelId="{200FF81C-51D7-4082-A341-591DDF9A87C1}" type="presParOf" srcId="{99A9B1DD-D6AD-45B9-840E-47C925948C37}" destId="{15E96CCA-B47B-4ED9-984B-095DCEE0E4AC}" srcOrd="2" destOrd="0" presId="urn:microsoft.com/office/officeart/2018/2/layout/IconVerticalSolidList"/>
    <dgm:cxn modelId="{AB2C8E3D-F9C5-48C5-B0F4-1C222CFF1781}" type="presParOf" srcId="{99A9B1DD-D6AD-45B9-840E-47C925948C37}" destId="{8F330DE1-3B7F-488D-8543-BD1A6F31AA5C}" srcOrd="3" destOrd="0" presId="urn:microsoft.com/office/officeart/2018/2/layout/IconVerticalSolidList"/>
    <dgm:cxn modelId="{1A90358C-DDC0-4699-83BE-C2F4B4792097}" type="presParOf" srcId="{78140AA1-2187-4565-95F3-11401E35C269}" destId="{4BD62A03-DFDE-4C64-8C76-E9B043F3A345}" srcOrd="1" destOrd="0" presId="urn:microsoft.com/office/officeart/2018/2/layout/IconVerticalSolidList"/>
    <dgm:cxn modelId="{BDCF55FF-05B9-4563-AE0D-11AC5635D509}" type="presParOf" srcId="{78140AA1-2187-4565-95F3-11401E35C269}" destId="{7D7C21F4-A726-483E-9529-32BC74C67C63}" srcOrd="2" destOrd="0" presId="urn:microsoft.com/office/officeart/2018/2/layout/IconVerticalSolidList"/>
    <dgm:cxn modelId="{D7DF70B7-CCE6-448E-8353-B5868C95E3A7}" type="presParOf" srcId="{7D7C21F4-A726-483E-9529-32BC74C67C63}" destId="{216DB888-45E1-4B6E-9C62-F1A7AC874222}" srcOrd="0" destOrd="0" presId="urn:microsoft.com/office/officeart/2018/2/layout/IconVerticalSolidList"/>
    <dgm:cxn modelId="{13EFC96E-7CEF-4618-85FB-F9AF488A878C}" type="presParOf" srcId="{7D7C21F4-A726-483E-9529-32BC74C67C63}" destId="{D55DADC1-9DD3-414F-9957-F86C9373EF3D}" srcOrd="1" destOrd="0" presId="urn:microsoft.com/office/officeart/2018/2/layout/IconVerticalSolidList"/>
    <dgm:cxn modelId="{7FEBAA0E-FB90-4DF0-A20A-223B20BB049F}" type="presParOf" srcId="{7D7C21F4-A726-483E-9529-32BC74C67C63}" destId="{52588072-D36E-4156-9A51-FC0E59EEA442}" srcOrd="2" destOrd="0" presId="urn:microsoft.com/office/officeart/2018/2/layout/IconVerticalSolidList"/>
    <dgm:cxn modelId="{9513DAAE-A002-4EA6-AA58-172C04F16958}" type="presParOf" srcId="{7D7C21F4-A726-483E-9529-32BC74C67C63}" destId="{29CEB968-FAAA-4451-8486-4EFE1A3C1E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E22D89-2F55-4CC2-A25F-A81EF0803E15}" type="doc">
      <dgm:prSet loTypeId="urn:microsoft.com/office/officeart/2005/8/layout/hChevron3" loCatId="process" qsTypeId="urn:microsoft.com/office/officeart/2005/8/quickstyle/simple1" qsCatId="simple" csTypeId="urn:microsoft.com/office/officeart/2005/8/colors/colorful3" csCatId="colorful" phldr="1"/>
      <dgm:spPr/>
      <dgm:t>
        <a:bodyPr/>
        <a:lstStyle/>
        <a:p>
          <a:endParaRPr lang="en-US"/>
        </a:p>
      </dgm:t>
    </dgm:pt>
    <dgm:pt modelId="{BEA7B48A-3664-4699-A14F-4736320753B3}">
      <dgm:prSet/>
      <dgm:spPr/>
      <dgm:t>
        <a:bodyPr/>
        <a:lstStyle/>
        <a:p>
          <a:pPr rtl="0"/>
          <a:r>
            <a:rPr lang="en-US" b="1" i="0">
              <a:latin typeface="Barlow Condensed ExtraBold" pitchFamily="2" charset="77"/>
            </a:rPr>
            <a:t>Increased Choices</a:t>
          </a:r>
          <a:endParaRPr lang="en-US" b="0"/>
        </a:p>
      </dgm:t>
    </dgm:pt>
    <dgm:pt modelId="{D1325102-FC84-4657-BB8E-D0E243E4C964}" type="parTrans" cxnId="{52DB9B5A-8AB4-40C3-8A7D-0010F369005A}">
      <dgm:prSet/>
      <dgm:spPr/>
      <dgm:t>
        <a:bodyPr/>
        <a:lstStyle/>
        <a:p>
          <a:endParaRPr lang="en-US"/>
        </a:p>
      </dgm:t>
    </dgm:pt>
    <dgm:pt modelId="{92F62A6E-B74C-43A8-A7A1-8AF510691AE3}" type="sibTrans" cxnId="{52DB9B5A-8AB4-40C3-8A7D-0010F369005A}">
      <dgm:prSet/>
      <dgm:spPr/>
      <dgm:t>
        <a:bodyPr/>
        <a:lstStyle/>
        <a:p>
          <a:endParaRPr lang="en-US"/>
        </a:p>
      </dgm:t>
    </dgm:pt>
    <dgm:pt modelId="{D4D0AEC2-91A2-4B4F-9825-2C807AF202A4}">
      <dgm:prSet/>
      <dgm:spPr/>
      <dgm:t>
        <a:bodyPr/>
        <a:lstStyle/>
        <a:p>
          <a:pPr rtl="0"/>
          <a:r>
            <a:rPr lang="en-US" b="1" i="0" u="none">
              <a:latin typeface="Barlow Condensed ExtraBold" pitchFamily="2" charset="77"/>
            </a:rPr>
            <a:t>Increased</a:t>
          </a:r>
          <a:r>
            <a:rPr lang="en-US" b="1" i="0">
              <a:latin typeface="Barlow Condensed ExtraBold" pitchFamily="2" charset="77"/>
            </a:rPr>
            <a:t> Complexity</a:t>
          </a:r>
          <a:endParaRPr lang="en-US" b="0"/>
        </a:p>
      </dgm:t>
    </dgm:pt>
    <dgm:pt modelId="{82E64496-2684-486D-BB6E-78361AD8AEDD}" type="parTrans" cxnId="{6EBBB596-F818-49E1-827E-4231B8128DBD}">
      <dgm:prSet/>
      <dgm:spPr/>
      <dgm:t>
        <a:bodyPr/>
        <a:lstStyle/>
        <a:p>
          <a:endParaRPr lang="en-US"/>
        </a:p>
      </dgm:t>
    </dgm:pt>
    <dgm:pt modelId="{63E7B1DE-6DAD-4FC1-B39E-2F40608C4FD4}" type="sibTrans" cxnId="{6EBBB596-F818-49E1-827E-4231B8128DBD}">
      <dgm:prSet/>
      <dgm:spPr/>
      <dgm:t>
        <a:bodyPr/>
        <a:lstStyle/>
        <a:p>
          <a:endParaRPr lang="en-US"/>
        </a:p>
      </dgm:t>
    </dgm:pt>
    <dgm:pt modelId="{ADC9614A-53DC-4DE5-A7CD-98D0049AB8D7}">
      <dgm:prSet phldr="0"/>
      <dgm:spPr/>
      <dgm:t>
        <a:bodyPr/>
        <a:lstStyle/>
        <a:p>
          <a:pPr rtl="0"/>
          <a:r>
            <a:rPr lang="en-US" b="1" i="0">
              <a:latin typeface="Barlow Condensed ExtraBold" pitchFamily="2" charset="77"/>
            </a:rPr>
            <a:t>Increased Processing Time</a:t>
          </a:r>
        </a:p>
      </dgm:t>
    </dgm:pt>
    <dgm:pt modelId="{F8EAE727-1864-48A1-8C04-47ED37C5BADA}" type="parTrans" cxnId="{A31B3639-4937-4047-84B7-4C6D054A0B40}">
      <dgm:prSet/>
      <dgm:spPr/>
      <dgm:t>
        <a:bodyPr/>
        <a:lstStyle/>
        <a:p>
          <a:endParaRPr lang="en-US"/>
        </a:p>
      </dgm:t>
    </dgm:pt>
    <dgm:pt modelId="{22434573-FB3D-4143-9B34-623C37A0A8CB}" type="sibTrans" cxnId="{A31B3639-4937-4047-84B7-4C6D054A0B40}">
      <dgm:prSet/>
      <dgm:spPr/>
      <dgm:t>
        <a:bodyPr/>
        <a:lstStyle/>
        <a:p>
          <a:endParaRPr lang="en-US"/>
        </a:p>
      </dgm:t>
    </dgm:pt>
    <dgm:pt modelId="{A563296B-9B5A-4885-BE2B-714A9D998E01}">
      <dgm:prSet phldr="0"/>
      <dgm:spPr/>
      <dgm:t>
        <a:bodyPr/>
        <a:lstStyle/>
        <a:p>
          <a:pPr rtl="0"/>
          <a:r>
            <a:rPr lang="en-US" b="1" i="0">
              <a:latin typeface="Barlow Condensed ExtraBold" pitchFamily="2" charset="77"/>
            </a:rPr>
            <a:t>Increased Reaction Time</a:t>
          </a:r>
          <a:endParaRPr lang="en-US" b="0"/>
        </a:p>
      </dgm:t>
    </dgm:pt>
    <dgm:pt modelId="{25ADDDFB-C46D-40D6-9B13-4208E16517B4}" type="parTrans" cxnId="{BE838CCA-F7B0-415D-804D-88F34AB7C37F}">
      <dgm:prSet/>
      <dgm:spPr/>
      <dgm:t>
        <a:bodyPr/>
        <a:lstStyle/>
        <a:p>
          <a:endParaRPr lang="en-US"/>
        </a:p>
      </dgm:t>
    </dgm:pt>
    <dgm:pt modelId="{51622702-76AF-4691-97D2-3217919B2804}" type="sibTrans" cxnId="{BE838CCA-F7B0-415D-804D-88F34AB7C37F}">
      <dgm:prSet/>
      <dgm:spPr/>
      <dgm:t>
        <a:bodyPr/>
        <a:lstStyle/>
        <a:p>
          <a:endParaRPr lang="en-US"/>
        </a:p>
      </dgm:t>
    </dgm:pt>
    <dgm:pt modelId="{B36865ED-2CF6-4640-9F98-668FC5C0991B}" type="pres">
      <dgm:prSet presAssocID="{CDE22D89-2F55-4CC2-A25F-A81EF0803E15}" presName="Name0" presStyleCnt="0">
        <dgm:presLayoutVars>
          <dgm:dir/>
          <dgm:resizeHandles val="exact"/>
        </dgm:presLayoutVars>
      </dgm:prSet>
      <dgm:spPr/>
    </dgm:pt>
    <dgm:pt modelId="{D8DCC124-301A-44A7-BDA5-9FA2992565FA}" type="pres">
      <dgm:prSet presAssocID="{BEA7B48A-3664-4699-A14F-4736320753B3}" presName="parTxOnly" presStyleLbl="node1" presStyleIdx="0" presStyleCnt="4" custScaleX="90576" custScaleY="133976">
        <dgm:presLayoutVars>
          <dgm:bulletEnabled val="1"/>
        </dgm:presLayoutVars>
      </dgm:prSet>
      <dgm:spPr/>
    </dgm:pt>
    <dgm:pt modelId="{467062B9-85E5-467B-A8FA-B6E74A47460E}" type="pres">
      <dgm:prSet presAssocID="{92F62A6E-B74C-43A8-A7A1-8AF510691AE3}" presName="parSpace" presStyleCnt="0"/>
      <dgm:spPr/>
    </dgm:pt>
    <dgm:pt modelId="{27DE93D9-5727-4A68-8CD9-4634ADEAAC86}" type="pres">
      <dgm:prSet presAssocID="{D4D0AEC2-91A2-4B4F-9825-2C807AF202A4}" presName="parTxOnly" presStyleLbl="node1" presStyleIdx="1" presStyleCnt="4" custScaleY="133976">
        <dgm:presLayoutVars>
          <dgm:bulletEnabled val="1"/>
        </dgm:presLayoutVars>
      </dgm:prSet>
      <dgm:spPr/>
    </dgm:pt>
    <dgm:pt modelId="{B7921A91-FFFA-44AF-A968-B9D7CE45A4AC}" type="pres">
      <dgm:prSet presAssocID="{63E7B1DE-6DAD-4FC1-B39E-2F40608C4FD4}" presName="parSpace" presStyleCnt="0"/>
      <dgm:spPr/>
    </dgm:pt>
    <dgm:pt modelId="{2F95A074-C9A9-46D3-BB13-1A3D6806CE48}" type="pres">
      <dgm:prSet presAssocID="{ADC9614A-53DC-4DE5-A7CD-98D0049AB8D7}" presName="parTxOnly" presStyleLbl="node1" presStyleIdx="2" presStyleCnt="4" custScaleY="133976">
        <dgm:presLayoutVars>
          <dgm:bulletEnabled val="1"/>
        </dgm:presLayoutVars>
      </dgm:prSet>
      <dgm:spPr/>
    </dgm:pt>
    <dgm:pt modelId="{5ECC1C4D-4027-49E4-9A31-3F71B1A02680}" type="pres">
      <dgm:prSet presAssocID="{22434573-FB3D-4143-9B34-623C37A0A8CB}" presName="parSpace" presStyleCnt="0"/>
      <dgm:spPr/>
    </dgm:pt>
    <dgm:pt modelId="{13E09877-8C43-44B6-82F1-B8CE2B26C000}" type="pres">
      <dgm:prSet presAssocID="{A563296B-9B5A-4885-BE2B-714A9D998E01}" presName="parTxOnly" presStyleLbl="node1" presStyleIdx="3" presStyleCnt="4" custScaleY="133976">
        <dgm:presLayoutVars>
          <dgm:bulletEnabled val="1"/>
        </dgm:presLayoutVars>
      </dgm:prSet>
      <dgm:spPr/>
    </dgm:pt>
  </dgm:ptLst>
  <dgm:cxnLst>
    <dgm:cxn modelId="{FECA960A-BDF2-4E74-9B41-AA943B813F99}" type="presOf" srcId="{A563296B-9B5A-4885-BE2B-714A9D998E01}" destId="{13E09877-8C43-44B6-82F1-B8CE2B26C000}" srcOrd="0" destOrd="0" presId="urn:microsoft.com/office/officeart/2005/8/layout/hChevron3"/>
    <dgm:cxn modelId="{2822DE19-52B3-42B0-9A3D-C53BE0CE107F}" type="presOf" srcId="{BEA7B48A-3664-4699-A14F-4736320753B3}" destId="{D8DCC124-301A-44A7-BDA5-9FA2992565FA}" srcOrd="0" destOrd="0" presId="urn:microsoft.com/office/officeart/2005/8/layout/hChevron3"/>
    <dgm:cxn modelId="{A31B3639-4937-4047-84B7-4C6D054A0B40}" srcId="{CDE22D89-2F55-4CC2-A25F-A81EF0803E15}" destId="{ADC9614A-53DC-4DE5-A7CD-98D0049AB8D7}" srcOrd="2" destOrd="0" parTransId="{F8EAE727-1864-48A1-8C04-47ED37C5BADA}" sibTransId="{22434573-FB3D-4143-9B34-623C37A0A8CB}"/>
    <dgm:cxn modelId="{D833476B-C99C-4A76-9815-6E4ECB534B2B}" type="presOf" srcId="{D4D0AEC2-91A2-4B4F-9825-2C807AF202A4}" destId="{27DE93D9-5727-4A68-8CD9-4634ADEAAC86}" srcOrd="0" destOrd="0" presId="urn:microsoft.com/office/officeart/2005/8/layout/hChevron3"/>
    <dgm:cxn modelId="{F6405756-BCE7-4F4E-95BE-B6A5019D58C9}" type="presOf" srcId="{CDE22D89-2F55-4CC2-A25F-A81EF0803E15}" destId="{B36865ED-2CF6-4640-9F98-668FC5C0991B}" srcOrd="0" destOrd="0" presId="urn:microsoft.com/office/officeart/2005/8/layout/hChevron3"/>
    <dgm:cxn modelId="{52DB9B5A-8AB4-40C3-8A7D-0010F369005A}" srcId="{CDE22D89-2F55-4CC2-A25F-A81EF0803E15}" destId="{BEA7B48A-3664-4699-A14F-4736320753B3}" srcOrd="0" destOrd="0" parTransId="{D1325102-FC84-4657-BB8E-D0E243E4C964}" sibTransId="{92F62A6E-B74C-43A8-A7A1-8AF510691AE3}"/>
    <dgm:cxn modelId="{6EBBB596-F818-49E1-827E-4231B8128DBD}" srcId="{CDE22D89-2F55-4CC2-A25F-A81EF0803E15}" destId="{D4D0AEC2-91A2-4B4F-9825-2C807AF202A4}" srcOrd="1" destOrd="0" parTransId="{82E64496-2684-486D-BB6E-78361AD8AEDD}" sibTransId="{63E7B1DE-6DAD-4FC1-B39E-2F40608C4FD4}"/>
    <dgm:cxn modelId="{C17507B7-C4EE-486F-BDCF-351C37670A12}" type="presOf" srcId="{ADC9614A-53DC-4DE5-A7CD-98D0049AB8D7}" destId="{2F95A074-C9A9-46D3-BB13-1A3D6806CE48}" srcOrd="0" destOrd="0" presId="urn:microsoft.com/office/officeart/2005/8/layout/hChevron3"/>
    <dgm:cxn modelId="{BE838CCA-F7B0-415D-804D-88F34AB7C37F}" srcId="{CDE22D89-2F55-4CC2-A25F-A81EF0803E15}" destId="{A563296B-9B5A-4885-BE2B-714A9D998E01}" srcOrd="3" destOrd="0" parTransId="{25ADDDFB-C46D-40D6-9B13-4208E16517B4}" sibTransId="{51622702-76AF-4691-97D2-3217919B2804}"/>
    <dgm:cxn modelId="{F0230992-CDCB-4966-BC8A-E4D3C394BE9C}" type="presParOf" srcId="{B36865ED-2CF6-4640-9F98-668FC5C0991B}" destId="{D8DCC124-301A-44A7-BDA5-9FA2992565FA}" srcOrd="0" destOrd="0" presId="urn:microsoft.com/office/officeart/2005/8/layout/hChevron3"/>
    <dgm:cxn modelId="{91524B8C-D895-4C8D-8592-EF84FD516C1F}" type="presParOf" srcId="{B36865ED-2CF6-4640-9F98-668FC5C0991B}" destId="{467062B9-85E5-467B-A8FA-B6E74A47460E}" srcOrd="1" destOrd="0" presId="urn:microsoft.com/office/officeart/2005/8/layout/hChevron3"/>
    <dgm:cxn modelId="{A8132C80-9AD2-4DED-ACE9-F127DB2BA609}" type="presParOf" srcId="{B36865ED-2CF6-4640-9F98-668FC5C0991B}" destId="{27DE93D9-5727-4A68-8CD9-4634ADEAAC86}" srcOrd="2" destOrd="0" presId="urn:microsoft.com/office/officeart/2005/8/layout/hChevron3"/>
    <dgm:cxn modelId="{B6C4EEF2-8C47-4160-8CB5-05B329CCA2E6}" type="presParOf" srcId="{B36865ED-2CF6-4640-9F98-668FC5C0991B}" destId="{B7921A91-FFFA-44AF-A968-B9D7CE45A4AC}" srcOrd="3" destOrd="0" presId="urn:microsoft.com/office/officeart/2005/8/layout/hChevron3"/>
    <dgm:cxn modelId="{69188B30-E7B8-472B-AB47-C8720ECEC4CD}" type="presParOf" srcId="{B36865ED-2CF6-4640-9F98-668FC5C0991B}" destId="{2F95A074-C9A9-46D3-BB13-1A3D6806CE48}" srcOrd="4" destOrd="0" presId="urn:microsoft.com/office/officeart/2005/8/layout/hChevron3"/>
    <dgm:cxn modelId="{8BA3C584-FA66-4A89-8C34-6D4E164F2140}" type="presParOf" srcId="{B36865ED-2CF6-4640-9F98-668FC5C0991B}" destId="{5ECC1C4D-4027-49E4-9A31-3F71B1A02680}" srcOrd="5" destOrd="0" presId="urn:microsoft.com/office/officeart/2005/8/layout/hChevron3"/>
    <dgm:cxn modelId="{C1139E71-FD0E-4348-8804-016C0BDED200}" type="presParOf" srcId="{B36865ED-2CF6-4640-9F98-668FC5C0991B}" destId="{13E09877-8C43-44B6-82F1-B8CE2B26C00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E22D89-2F55-4CC2-A25F-A81EF0803E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EA7B48A-3664-4699-A14F-4736320753B3}">
      <dgm:prSet/>
      <dgm:spPr/>
      <dgm:t>
        <a:bodyPr/>
        <a:lstStyle/>
        <a:p>
          <a:pPr>
            <a:lnSpc>
              <a:spcPct val="100000"/>
            </a:lnSpc>
          </a:pPr>
          <a:r>
            <a:rPr lang="en-US" b="1" i="0">
              <a:solidFill>
                <a:schemeClr val="accent5"/>
              </a:solidFill>
            </a:rPr>
            <a:t>Why does an increased number of choices cause an increase in reaction time? </a:t>
          </a:r>
          <a:endParaRPr lang="en-US">
            <a:solidFill>
              <a:schemeClr val="accent5"/>
            </a:solidFill>
          </a:endParaRPr>
        </a:p>
      </dgm:t>
    </dgm:pt>
    <dgm:pt modelId="{D1325102-FC84-4657-BB8E-D0E243E4C964}" type="parTrans" cxnId="{C429693D-343B-4F39-AD13-78C9D71D8083}">
      <dgm:prSet/>
      <dgm:spPr/>
      <dgm:t>
        <a:bodyPr/>
        <a:lstStyle/>
        <a:p>
          <a:endParaRPr lang="en-US"/>
        </a:p>
      </dgm:t>
    </dgm:pt>
    <dgm:pt modelId="{92F62A6E-B74C-43A8-A7A1-8AF510691AE3}" type="sibTrans" cxnId="{C429693D-343B-4F39-AD13-78C9D71D8083}">
      <dgm:prSet/>
      <dgm:spPr/>
      <dgm:t>
        <a:bodyPr/>
        <a:lstStyle/>
        <a:p>
          <a:endParaRPr lang="en-US"/>
        </a:p>
      </dgm:t>
    </dgm:pt>
    <dgm:pt modelId="{D4D0AEC2-91A2-4B4F-9825-2C807AF202A4}">
      <dgm:prSet/>
      <dgm:spPr/>
      <dgm:t>
        <a:bodyPr/>
        <a:lstStyle/>
        <a:p>
          <a:pPr>
            <a:lnSpc>
              <a:spcPct val="100000"/>
            </a:lnSpc>
          </a:pPr>
          <a:r>
            <a:rPr lang="en-US" b="1" i="0" u="none">
              <a:solidFill>
                <a:schemeClr val="accent5"/>
              </a:solidFill>
            </a:rPr>
            <a:t>How many stimuli will be present in a simple reaction time task?</a:t>
          </a:r>
          <a:endParaRPr lang="en-US">
            <a:solidFill>
              <a:schemeClr val="accent5"/>
            </a:solidFill>
          </a:endParaRPr>
        </a:p>
      </dgm:t>
    </dgm:pt>
    <dgm:pt modelId="{82E64496-2684-486D-BB6E-78361AD8AEDD}" type="parTrans" cxnId="{53808277-4D3F-4E25-88D9-06F4E426A833}">
      <dgm:prSet/>
      <dgm:spPr/>
      <dgm:t>
        <a:bodyPr/>
        <a:lstStyle/>
        <a:p>
          <a:endParaRPr lang="en-US"/>
        </a:p>
      </dgm:t>
    </dgm:pt>
    <dgm:pt modelId="{63E7B1DE-6DAD-4FC1-B39E-2F40608C4FD4}" type="sibTrans" cxnId="{53808277-4D3F-4E25-88D9-06F4E426A833}">
      <dgm:prSet/>
      <dgm:spPr/>
      <dgm:t>
        <a:bodyPr/>
        <a:lstStyle/>
        <a:p>
          <a:endParaRPr lang="en-US"/>
        </a:p>
      </dgm:t>
    </dgm:pt>
    <dgm:pt modelId="{78140AA1-2187-4565-95F3-11401E35C269}" type="pres">
      <dgm:prSet presAssocID="{CDE22D89-2F55-4CC2-A25F-A81EF0803E15}" presName="root" presStyleCnt="0">
        <dgm:presLayoutVars>
          <dgm:dir/>
          <dgm:resizeHandles val="exact"/>
        </dgm:presLayoutVars>
      </dgm:prSet>
      <dgm:spPr/>
    </dgm:pt>
    <dgm:pt modelId="{99A9B1DD-D6AD-45B9-840E-47C925948C37}" type="pres">
      <dgm:prSet presAssocID="{BEA7B48A-3664-4699-A14F-4736320753B3}" presName="compNode" presStyleCnt="0"/>
      <dgm:spPr/>
    </dgm:pt>
    <dgm:pt modelId="{29ED5E93-6A06-41C2-ACBA-C8E69673E4ED}" type="pres">
      <dgm:prSet presAssocID="{BEA7B48A-3664-4699-A14F-4736320753B3}" presName="bgRect" presStyleLbl="bgShp" presStyleIdx="0" presStyleCnt="2"/>
      <dgm:spPr>
        <a:solidFill>
          <a:schemeClr val="accent6">
            <a:lumMod val="90000"/>
          </a:schemeClr>
        </a:solidFill>
      </dgm:spPr>
    </dgm:pt>
    <dgm:pt modelId="{BB0F6295-8DDF-4679-A7ED-1976A8F7CC40}" type="pres">
      <dgm:prSet presAssocID="{BEA7B48A-3664-4699-A14F-4736320753B3}" presName="iconRect" presStyleLbl="node1" presStyleIdx="0" presStyleCnt="2" custScaleX="127222" custScaleY="136406"/>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dgm:spPr>
    </dgm:pt>
    <dgm:pt modelId="{15E96CCA-B47B-4ED9-984B-095DCEE0E4AC}" type="pres">
      <dgm:prSet presAssocID="{BEA7B48A-3664-4699-A14F-4736320753B3}" presName="spaceRect" presStyleCnt="0"/>
      <dgm:spPr/>
    </dgm:pt>
    <dgm:pt modelId="{8F330DE1-3B7F-488D-8543-BD1A6F31AA5C}" type="pres">
      <dgm:prSet presAssocID="{BEA7B48A-3664-4699-A14F-4736320753B3}" presName="parTx" presStyleLbl="revTx" presStyleIdx="0" presStyleCnt="2">
        <dgm:presLayoutVars>
          <dgm:chMax val="0"/>
          <dgm:chPref val="0"/>
        </dgm:presLayoutVars>
      </dgm:prSet>
      <dgm:spPr/>
    </dgm:pt>
    <dgm:pt modelId="{4BD62A03-DFDE-4C64-8C76-E9B043F3A345}" type="pres">
      <dgm:prSet presAssocID="{92F62A6E-B74C-43A8-A7A1-8AF510691AE3}" presName="sibTrans" presStyleCnt="0"/>
      <dgm:spPr/>
    </dgm:pt>
    <dgm:pt modelId="{7D7C21F4-A726-483E-9529-32BC74C67C63}" type="pres">
      <dgm:prSet presAssocID="{D4D0AEC2-91A2-4B4F-9825-2C807AF202A4}" presName="compNode" presStyleCnt="0"/>
      <dgm:spPr/>
    </dgm:pt>
    <dgm:pt modelId="{216DB888-45E1-4B6E-9C62-F1A7AC874222}" type="pres">
      <dgm:prSet presAssocID="{D4D0AEC2-91A2-4B4F-9825-2C807AF202A4}" presName="bgRect" presStyleLbl="bgShp" presStyleIdx="1" presStyleCnt="2"/>
      <dgm:spPr>
        <a:solidFill>
          <a:schemeClr val="accent6">
            <a:lumMod val="90000"/>
          </a:schemeClr>
        </a:solidFill>
      </dgm:spPr>
    </dgm:pt>
    <dgm:pt modelId="{D55DADC1-9DD3-414F-9957-F86C9373EF3D}" type="pres">
      <dgm:prSet presAssocID="{D4D0AEC2-91A2-4B4F-9825-2C807AF202A4}" presName="iconRect" presStyleLbl="node1" presStyleIdx="1" presStyleCnt="2" custScaleX="140213" custScaleY="129767"/>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noFill/>
        </a:ln>
      </dgm:spPr>
    </dgm:pt>
    <dgm:pt modelId="{52588072-D36E-4156-9A51-FC0E59EEA442}" type="pres">
      <dgm:prSet presAssocID="{D4D0AEC2-91A2-4B4F-9825-2C807AF202A4}" presName="spaceRect" presStyleCnt="0"/>
      <dgm:spPr/>
    </dgm:pt>
    <dgm:pt modelId="{29CEB968-FAAA-4451-8486-4EFE1A3C1E20}" type="pres">
      <dgm:prSet presAssocID="{D4D0AEC2-91A2-4B4F-9825-2C807AF202A4}" presName="parTx" presStyleLbl="revTx" presStyleIdx="1" presStyleCnt="2">
        <dgm:presLayoutVars>
          <dgm:chMax val="0"/>
          <dgm:chPref val="0"/>
        </dgm:presLayoutVars>
      </dgm:prSet>
      <dgm:spPr/>
    </dgm:pt>
  </dgm:ptLst>
  <dgm:cxnLst>
    <dgm:cxn modelId="{C429693D-343B-4F39-AD13-78C9D71D8083}" srcId="{CDE22D89-2F55-4CC2-A25F-A81EF0803E15}" destId="{BEA7B48A-3664-4699-A14F-4736320753B3}" srcOrd="0" destOrd="0" parTransId="{D1325102-FC84-4657-BB8E-D0E243E4C964}" sibTransId="{92F62A6E-B74C-43A8-A7A1-8AF510691AE3}"/>
    <dgm:cxn modelId="{53808277-4D3F-4E25-88D9-06F4E426A833}" srcId="{CDE22D89-2F55-4CC2-A25F-A81EF0803E15}" destId="{D4D0AEC2-91A2-4B4F-9825-2C807AF202A4}" srcOrd="1" destOrd="0" parTransId="{82E64496-2684-486D-BB6E-78361AD8AEDD}" sibTransId="{63E7B1DE-6DAD-4FC1-B39E-2F40608C4FD4}"/>
    <dgm:cxn modelId="{D0D9FD9B-5021-4325-949E-13DF09322473}" type="presOf" srcId="{BEA7B48A-3664-4699-A14F-4736320753B3}" destId="{8F330DE1-3B7F-488D-8543-BD1A6F31AA5C}" srcOrd="0" destOrd="0" presId="urn:microsoft.com/office/officeart/2018/2/layout/IconVerticalSolidList"/>
    <dgm:cxn modelId="{041882A5-53D7-4CF5-9E98-B190942A254A}" type="presOf" srcId="{D4D0AEC2-91A2-4B4F-9825-2C807AF202A4}" destId="{29CEB968-FAAA-4451-8486-4EFE1A3C1E20}" srcOrd="0" destOrd="0" presId="urn:microsoft.com/office/officeart/2018/2/layout/IconVerticalSolidList"/>
    <dgm:cxn modelId="{882398CF-5FFC-4941-B48D-091F1348BD84}" type="presOf" srcId="{CDE22D89-2F55-4CC2-A25F-A81EF0803E15}" destId="{78140AA1-2187-4565-95F3-11401E35C269}" srcOrd="0" destOrd="0" presId="urn:microsoft.com/office/officeart/2018/2/layout/IconVerticalSolidList"/>
    <dgm:cxn modelId="{F64F0C71-2C79-4FA8-BFEF-0D192BEF461D}" type="presParOf" srcId="{78140AA1-2187-4565-95F3-11401E35C269}" destId="{99A9B1DD-D6AD-45B9-840E-47C925948C37}" srcOrd="0" destOrd="0" presId="urn:microsoft.com/office/officeart/2018/2/layout/IconVerticalSolidList"/>
    <dgm:cxn modelId="{B256DC92-CBDB-4735-ADD3-CEA610F51AB1}" type="presParOf" srcId="{99A9B1DD-D6AD-45B9-840E-47C925948C37}" destId="{29ED5E93-6A06-41C2-ACBA-C8E69673E4ED}" srcOrd="0" destOrd="0" presId="urn:microsoft.com/office/officeart/2018/2/layout/IconVerticalSolidList"/>
    <dgm:cxn modelId="{C9301842-F0C3-41C2-BC12-DAB8902B2FEE}" type="presParOf" srcId="{99A9B1DD-D6AD-45B9-840E-47C925948C37}" destId="{BB0F6295-8DDF-4679-A7ED-1976A8F7CC40}" srcOrd="1" destOrd="0" presId="urn:microsoft.com/office/officeart/2018/2/layout/IconVerticalSolidList"/>
    <dgm:cxn modelId="{8E7EDC60-051F-4A64-8D28-90687166C3DF}" type="presParOf" srcId="{99A9B1DD-D6AD-45B9-840E-47C925948C37}" destId="{15E96CCA-B47B-4ED9-984B-095DCEE0E4AC}" srcOrd="2" destOrd="0" presId="urn:microsoft.com/office/officeart/2018/2/layout/IconVerticalSolidList"/>
    <dgm:cxn modelId="{997FB01B-D032-48C4-9CC8-D57BA4131888}" type="presParOf" srcId="{99A9B1DD-D6AD-45B9-840E-47C925948C37}" destId="{8F330DE1-3B7F-488D-8543-BD1A6F31AA5C}" srcOrd="3" destOrd="0" presId="urn:microsoft.com/office/officeart/2018/2/layout/IconVerticalSolidList"/>
    <dgm:cxn modelId="{E1B98BF8-EAAF-455E-9B34-D1A5EF1FF70A}" type="presParOf" srcId="{78140AA1-2187-4565-95F3-11401E35C269}" destId="{4BD62A03-DFDE-4C64-8C76-E9B043F3A345}" srcOrd="1" destOrd="0" presId="urn:microsoft.com/office/officeart/2018/2/layout/IconVerticalSolidList"/>
    <dgm:cxn modelId="{1ACA8450-BCF4-45F5-85BA-E0C7F75822A6}" type="presParOf" srcId="{78140AA1-2187-4565-95F3-11401E35C269}" destId="{7D7C21F4-A726-483E-9529-32BC74C67C63}" srcOrd="2" destOrd="0" presId="urn:microsoft.com/office/officeart/2018/2/layout/IconVerticalSolidList"/>
    <dgm:cxn modelId="{40529AC2-EDDD-447C-B1CD-4F0463CF14B4}" type="presParOf" srcId="{7D7C21F4-A726-483E-9529-32BC74C67C63}" destId="{216DB888-45E1-4B6E-9C62-F1A7AC874222}" srcOrd="0" destOrd="0" presId="urn:microsoft.com/office/officeart/2018/2/layout/IconVerticalSolidList"/>
    <dgm:cxn modelId="{10A454D4-D9DE-47C6-8E8C-F519BB1F2D97}" type="presParOf" srcId="{7D7C21F4-A726-483E-9529-32BC74C67C63}" destId="{D55DADC1-9DD3-414F-9957-F86C9373EF3D}" srcOrd="1" destOrd="0" presId="urn:microsoft.com/office/officeart/2018/2/layout/IconVerticalSolidList"/>
    <dgm:cxn modelId="{2D370243-A039-482A-822D-C410AE1D6658}" type="presParOf" srcId="{7D7C21F4-A726-483E-9529-32BC74C67C63}" destId="{52588072-D36E-4156-9A51-FC0E59EEA442}" srcOrd="2" destOrd="0" presId="urn:microsoft.com/office/officeart/2018/2/layout/IconVerticalSolidList"/>
    <dgm:cxn modelId="{0E6AC164-11EB-4FB4-881C-7334004DB6BD}" type="presParOf" srcId="{7D7C21F4-A726-483E-9529-32BC74C67C63}" destId="{29CEB968-FAAA-4451-8486-4EFE1A3C1E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E22D89-2F55-4CC2-A25F-A81EF0803E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4D0AEC2-91A2-4B4F-9825-2C807AF202A4}">
      <dgm:prSet/>
      <dgm:spPr/>
      <dgm:t>
        <a:bodyPr/>
        <a:lstStyle/>
        <a:p>
          <a:pPr>
            <a:lnSpc>
              <a:spcPct val="100000"/>
            </a:lnSpc>
          </a:pPr>
          <a:r>
            <a:rPr lang="en-US" b="1">
              <a:solidFill>
                <a:schemeClr val="accent5"/>
              </a:solidFill>
            </a:rPr>
            <a:t>Under which conditions would you expect to see the shortest movement time: targets are wide and far apart, targets are narrow and close together, or targets are wide and close together?</a:t>
          </a:r>
          <a:endParaRPr lang="en-US">
            <a:solidFill>
              <a:schemeClr val="accent5"/>
            </a:solidFill>
          </a:endParaRPr>
        </a:p>
      </dgm:t>
    </dgm:pt>
    <dgm:pt modelId="{82E64496-2684-486D-BB6E-78361AD8AEDD}" type="parTrans" cxnId="{6EBBB596-F818-49E1-827E-4231B8128DBD}">
      <dgm:prSet/>
      <dgm:spPr/>
      <dgm:t>
        <a:bodyPr/>
        <a:lstStyle/>
        <a:p>
          <a:endParaRPr lang="en-US"/>
        </a:p>
      </dgm:t>
    </dgm:pt>
    <dgm:pt modelId="{63E7B1DE-6DAD-4FC1-B39E-2F40608C4FD4}" type="sibTrans" cxnId="{6EBBB596-F818-49E1-827E-4231B8128DBD}">
      <dgm:prSet/>
      <dgm:spPr/>
      <dgm:t>
        <a:bodyPr/>
        <a:lstStyle/>
        <a:p>
          <a:endParaRPr lang="en-US"/>
        </a:p>
      </dgm:t>
    </dgm:pt>
    <dgm:pt modelId="{1659E28F-C857-460B-A4BA-D5D268908235}">
      <dgm:prSet/>
      <dgm:spPr/>
      <dgm:t>
        <a:bodyPr/>
        <a:lstStyle/>
        <a:p>
          <a:pPr>
            <a:lnSpc>
              <a:spcPct val="100000"/>
            </a:lnSpc>
          </a:pPr>
          <a:r>
            <a:rPr lang="en-US" b="1">
              <a:solidFill>
                <a:schemeClr val="accent5"/>
              </a:solidFill>
              <a:latin typeface="+mn-lt"/>
            </a:rPr>
            <a:t>What will happen to your accuracy in </a:t>
          </a:r>
          <a:r>
            <a:rPr lang="en-US" b="1" i="0" err="1">
              <a:solidFill>
                <a:schemeClr val="accent5"/>
              </a:solidFill>
              <a:latin typeface="+mn-lt"/>
            </a:rPr>
            <a:t>Fitts’</a:t>
          </a:r>
          <a:r>
            <a:rPr lang="en-US" b="1" i="0">
              <a:solidFill>
                <a:schemeClr val="accent5"/>
              </a:solidFill>
              <a:latin typeface="+mn-lt"/>
            </a:rPr>
            <a:t> Tapping</a:t>
          </a:r>
          <a:r>
            <a:rPr lang="en-US" b="1">
              <a:solidFill>
                <a:schemeClr val="accent5"/>
              </a:solidFill>
              <a:latin typeface="+mn-lt"/>
            </a:rPr>
            <a:t> </a:t>
          </a:r>
          <a:r>
            <a:rPr lang="en-US" b="1" i="0">
              <a:solidFill>
                <a:schemeClr val="accent5"/>
              </a:solidFill>
              <a:latin typeface="+mn-lt"/>
            </a:rPr>
            <a:t>Task</a:t>
          </a:r>
          <a:r>
            <a:rPr lang="en-US" b="1">
              <a:solidFill>
                <a:schemeClr val="accent5"/>
              </a:solidFill>
              <a:latin typeface="+mn-lt"/>
            </a:rPr>
            <a:t> if you decrease the speed in which you complete the task? </a:t>
          </a:r>
        </a:p>
      </dgm:t>
    </dgm:pt>
    <dgm:pt modelId="{91B23625-2196-4BF4-9D5A-87812201E038}" type="parTrans" cxnId="{71C85EE0-3205-4A28-8C32-534907FDA701}">
      <dgm:prSet/>
      <dgm:spPr/>
      <dgm:t>
        <a:bodyPr/>
        <a:lstStyle/>
        <a:p>
          <a:endParaRPr lang="en-US"/>
        </a:p>
      </dgm:t>
    </dgm:pt>
    <dgm:pt modelId="{26680371-3F6E-46E5-A3B8-169F695DB782}" type="sibTrans" cxnId="{71C85EE0-3205-4A28-8C32-534907FDA701}">
      <dgm:prSet/>
      <dgm:spPr/>
      <dgm:t>
        <a:bodyPr/>
        <a:lstStyle/>
        <a:p>
          <a:endParaRPr lang="en-US"/>
        </a:p>
      </dgm:t>
    </dgm:pt>
    <dgm:pt modelId="{78140AA1-2187-4565-95F3-11401E35C269}" type="pres">
      <dgm:prSet presAssocID="{CDE22D89-2F55-4CC2-A25F-A81EF0803E15}" presName="root" presStyleCnt="0">
        <dgm:presLayoutVars>
          <dgm:dir/>
          <dgm:resizeHandles val="exact"/>
        </dgm:presLayoutVars>
      </dgm:prSet>
      <dgm:spPr/>
    </dgm:pt>
    <dgm:pt modelId="{7D7C21F4-A726-483E-9529-32BC74C67C63}" type="pres">
      <dgm:prSet presAssocID="{D4D0AEC2-91A2-4B4F-9825-2C807AF202A4}" presName="compNode" presStyleCnt="0"/>
      <dgm:spPr/>
    </dgm:pt>
    <dgm:pt modelId="{216DB888-45E1-4B6E-9C62-F1A7AC874222}" type="pres">
      <dgm:prSet presAssocID="{D4D0AEC2-91A2-4B4F-9825-2C807AF202A4}" presName="bgRect" presStyleLbl="bgShp" presStyleIdx="0" presStyleCnt="2"/>
      <dgm:spPr>
        <a:solidFill>
          <a:schemeClr val="accent6">
            <a:lumMod val="90000"/>
          </a:schemeClr>
        </a:solidFill>
      </dgm:spPr>
    </dgm:pt>
    <dgm:pt modelId="{D55DADC1-9DD3-414F-9957-F86C9373EF3D}" type="pres">
      <dgm:prSet presAssocID="{D4D0AEC2-91A2-4B4F-9825-2C807AF202A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52588072-D36E-4156-9A51-FC0E59EEA442}" type="pres">
      <dgm:prSet presAssocID="{D4D0AEC2-91A2-4B4F-9825-2C807AF202A4}" presName="spaceRect" presStyleCnt="0"/>
      <dgm:spPr/>
    </dgm:pt>
    <dgm:pt modelId="{29CEB968-FAAA-4451-8486-4EFE1A3C1E20}" type="pres">
      <dgm:prSet presAssocID="{D4D0AEC2-91A2-4B4F-9825-2C807AF202A4}" presName="parTx" presStyleLbl="revTx" presStyleIdx="0" presStyleCnt="2">
        <dgm:presLayoutVars>
          <dgm:chMax val="0"/>
          <dgm:chPref val="0"/>
        </dgm:presLayoutVars>
      </dgm:prSet>
      <dgm:spPr/>
    </dgm:pt>
    <dgm:pt modelId="{7F70870F-A72F-42B8-AD4F-1197A0971196}" type="pres">
      <dgm:prSet presAssocID="{63E7B1DE-6DAD-4FC1-B39E-2F40608C4FD4}" presName="sibTrans" presStyleCnt="0"/>
      <dgm:spPr/>
    </dgm:pt>
    <dgm:pt modelId="{C22B4432-F2F5-41AC-810F-A1D3489EF5C9}" type="pres">
      <dgm:prSet presAssocID="{1659E28F-C857-460B-A4BA-D5D268908235}" presName="compNode" presStyleCnt="0"/>
      <dgm:spPr/>
    </dgm:pt>
    <dgm:pt modelId="{AA603032-5C0D-494A-80AA-B59F812425E8}" type="pres">
      <dgm:prSet presAssocID="{1659E28F-C857-460B-A4BA-D5D268908235}" presName="bgRect" presStyleLbl="bgShp" presStyleIdx="1" presStyleCnt="2"/>
      <dgm:spPr>
        <a:solidFill>
          <a:schemeClr val="accent6">
            <a:lumMod val="90000"/>
          </a:schemeClr>
        </a:solidFill>
      </dgm:spPr>
    </dgm:pt>
    <dgm:pt modelId="{985FED16-A352-4344-BD3A-7D14CD4818B4}" type="pres">
      <dgm:prSet presAssocID="{1659E28F-C857-460B-A4BA-D5D268908235}"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3BFECF08-49D4-40EE-A108-327CEA1F74B4}" type="pres">
      <dgm:prSet presAssocID="{1659E28F-C857-460B-A4BA-D5D268908235}" presName="spaceRect" presStyleCnt="0"/>
      <dgm:spPr/>
    </dgm:pt>
    <dgm:pt modelId="{82E22BB4-F538-4580-B940-9B26EDE533BA}" type="pres">
      <dgm:prSet presAssocID="{1659E28F-C857-460B-A4BA-D5D268908235}" presName="parTx" presStyleLbl="revTx" presStyleIdx="1" presStyleCnt="2">
        <dgm:presLayoutVars>
          <dgm:chMax val="0"/>
          <dgm:chPref val="0"/>
        </dgm:presLayoutVars>
      </dgm:prSet>
      <dgm:spPr/>
    </dgm:pt>
  </dgm:ptLst>
  <dgm:cxnLst>
    <dgm:cxn modelId="{E7566E17-0711-41FC-8020-2307214B1DA2}" type="presOf" srcId="{1659E28F-C857-460B-A4BA-D5D268908235}" destId="{82E22BB4-F538-4580-B940-9B26EDE533BA}" srcOrd="0" destOrd="0" presId="urn:microsoft.com/office/officeart/2018/2/layout/IconVerticalSolidList"/>
    <dgm:cxn modelId="{6C6AE33D-D89E-4941-BEA7-7AD52E477E52}" type="presOf" srcId="{D4D0AEC2-91A2-4B4F-9825-2C807AF202A4}" destId="{29CEB968-FAAA-4451-8486-4EFE1A3C1E20}" srcOrd="0" destOrd="0" presId="urn:microsoft.com/office/officeart/2018/2/layout/IconVerticalSolidList"/>
    <dgm:cxn modelId="{6EBBB596-F818-49E1-827E-4231B8128DBD}" srcId="{CDE22D89-2F55-4CC2-A25F-A81EF0803E15}" destId="{D4D0AEC2-91A2-4B4F-9825-2C807AF202A4}" srcOrd="0" destOrd="0" parTransId="{82E64496-2684-486D-BB6E-78361AD8AEDD}" sibTransId="{63E7B1DE-6DAD-4FC1-B39E-2F40608C4FD4}"/>
    <dgm:cxn modelId="{882398CF-5FFC-4941-B48D-091F1348BD84}" type="presOf" srcId="{CDE22D89-2F55-4CC2-A25F-A81EF0803E15}" destId="{78140AA1-2187-4565-95F3-11401E35C269}" srcOrd="0" destOrd="0" presId="urn:microsoft.com/office/officeart/2018/2/layout/IconVerticalSolidList"/>
    <dgm:cxn modelId="{71C85EE0-3205-4A28-8C32-534907FDA701}" srcId="{CDE22D89-2F55-4CC2-A25F-A81EF0803E15}" destId="{1659E28F-C857-460B-A4BA-D5D268908235}" srcOrd="1" destOrd="0" parTransId="{91B23625-2196-4BF4-9D5A-87812201E038}" sibTransId="{26680371-3F6E-46E5-A3B8-169F695DB782}"/>
    <dgm:cxn modelId="{012F17D3-16E2-4A0E-8478-2C602DFCC20F}" type="presParOf" srcId="{78140AA1-2187-4565-95F3-11401E35C269}" destId="{7D7C21F4-A726-483E-9529-32BC74C67C63}" srcOrd="0" destOrd="0" presId="urn:microsoft.com/office/officeart/2018/2/layout/IconVerticalSolidList"/>
    <dgm:cxn modelId="{FB473D14-B15B-4850-A900-03819FF5D222}" type="presParOf" srcId="{7D7C21F4-A726-483E-9529-32BC74C67C63}" destId="{216DB888-45E1-4B6E-9C62-F1A7AC874222}" srcOrd="0" destOrd="0" presId="urn:microsoft.com/office/officeart/2018/2/layout/IconVerticalSolidList"/>
    <dgm:cxn modelId="{FEDE35B8-3D79-43EA-9D79-880123E2AB56}" type="presParOf" srcId="{7D7C21F4-A726-483E-9529-32BC74C67C63}" destId="{D55DADC1-9DD3-414F-9957-F86C9373EF3D}" srcOrd="1" destOrd="0" presId="urn:microsoft.com/office/officeart/2018/2/layout/IconVerticalSolidList"/>
    <dgm:cxn modelId="{D0A647C3-E9D2-4F35-B51F-ADAF6DAFB574}" type="presParOf" srcId="{7D7C21F4-A726-483E-9529-32BC74C67C63}" destId="{52588072-D36E-4156-9A51-FC0E59EEA442}" srcOrd="2" destOrd="0" presId="urn:microsoft.com/office/officeart/2018/2/layout/IconVerticalSolidList"/>
    <dgm:cxn modelId="{74255227-70EE-445B-BA1B-BAEB1A6DB56C}" type="presParOf" srcId="{7D7C21F4-A726-483E-9529-32BC74C67C63}" destId="{29CEB968-FAAA-4451-8486-4EFE1A3C1E20}" srcOrd="3" destOrd="0" presId="urn:microsoft.com/office/officeart/2018/2/layout/IconVerticalSolidList"/>
    <dgm:cxn modelId="{63F42E96-F55B-420B-BA1D-6216BECFDD16}" type="presParOf" srcId="{78140AA1-2187-4565-95F3-11401E35C269}" destId="{7F70870F-A72F-42B8-AD4F-1197A0971196}" srcOrd="1" destOrd="0" presId="urn:microsoft.com/office/officeart/2018/2/layout/IconVerticalSolidList"/>
    <dgm:cxn modelId="{2BE5FFB9-C62E-4342-8B7F-3DE4745797CA}" type="presParOf" srcId="{78140AA1-2187-4565-95F3-11401E35C269}" destId="{C22B4432-F2F5-41AC-810F-A1D3489EF5C9}" srcOrd="2" destOrd="0" presId="urn:microsoft.com/office/officeart/2018/2/layout/IconVerticalSolidList"/>
    <dgm:cxn modelId="{E967682C-2487-4155-BEFC-C8E430C41874}" type="presParOf" srcId="{C22B4432-F2F5-41AC-810F-A1D3489EF5C9}" destId="{AA603032-5C0D-494A-80AA-B59F812425E8}" srcOrd="0" destOrd="0" presId="urn:microsoft.com/office/officeart/2018/2/layout/IconVerticalSolidList"/>
    <dgm:cxn modelId="{4B3C6C7C-242E-4044-B434-B656102B99CD}" type="presParOf" srcId="{C22B4432-F2F5-41AC-810F-A1D3489EF5C9}" destId="{985FED16-A352-4344-BD3A-7D14CD4818B4}" srcOrd="1" destOrd="0" presId="urn:microsoft.com/office/officeart/2018/2/layout/IconVerticalSolidList"/>
    <dgm:cxn modelId="{F8D9F737-E61D-4CDF-A6B9-D7085DE15767}" type="presParOf" srcId="{C22B4432-F2F5-41AC-810F-A1D3489EF5C9}" destId="{3BFECF08-49D4-40EE-A108-327CEA1F74B4}" srcOrd="2" destOrd="0" presId="urn:microsoft.com/office/officeart/2018/2/layout/IconVerticalSolidList"/>
    <dgm:cxn modelId="{3954D005-79BD-4D82-990A-020E8082A51E}" type="presParOf" srcId="{C22B4432-F2F5-41AC-810F-A1D3489EF5C9}" destId="{82E22BB4-F538-4580-B940-9B26EDE533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E22D89-2F55-4CC2-A25F-A81EF0803E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659E28F-C857-460B-A4BA-D5D268908235}">
      <dgm:prSet/>
      <dgm:spPr/>
      <dgm:t>
        <a:bodyPr/>
        <a:lstStyle/>
        <a:p>
          <a:pPr>
            <a:lnSpc>
              <a:spcPct val="100000"/>
            </a:lnSpc>
          </a:pPr>
          <a:r>
            <a:rPr lang="en-US" b="1">
              <a:solidFill>
                <a:schemeClr val="accent5"/>
              </a:solidFill>
            </a:rPr>
            <a:t>What do errors tell us about automaticity in the context of the Dual-Task Paradigm?</a:t>
          </a:r>
          <a:endParaRPr lang="en-US">
            <a:solidFill>
              <a:schemeClr val="accent5"/>
            </a:solidFill>
          </a:endParaRPr>
        </a:p>
      </dgm:t>
    </dgm:pt>
    <dgm:pt modelId="{91B23625-2196-4BF4-9D5A-87812201E038}" type="parTrans" cxnId="{71C85EE0-3205-4A28-8C32-534907FDA701}">
      <dgm:prSet/>
      <dgm:spPr/>
      <dgm:t>
        <a:bodyPr/>
        <a:lstStyle/>
        <a:p>
          <a:endParaRPr lang="en-US"/>
        </a:p>
      </dgm:t>
    </dgm:pt>
    <dgm:pt modelId="{26680371-3F6E-46E5-A3B8-169F695DB782}" type="sibTrans" cxnId="{71C85EE0-3205-4A28-8C32-534907FDA701}">
      <dgm:prSet/>
      <dgm:spPr/>
      <dgm:t>
        <a:bodyPr/>
        <a:lstStyle/>
        <a:p>
          <a:endParaRPr lang="en-US"/>
        </a:p>
      </dgm:t>
    </dgm:pt>
    <dgm:pt modelId="{977130C8-F186-DC4E-B9C8-147450650095}">
      <dgm:prSet/>
      <dgm:spPr/>
      <dgm:t>
        <a:bodyPr/>
        <a:lstStyle/>
        <a:p>
          <a:pPr>
            <a:lnSpc>
              <a:spcPct val="100000"/>
            </a:lnSpc>
          </a:pPr>
          <a:r>
            <a:rPr lang="en-US" b="1">
              <a:solidFill>
                <a:schemeClr val="accent5"/>
              </a:solidFill>
            </a:rPr>
            <a:t>What does the Dual-Task Paradigm tell us about scenarios like texting and driving, where neither driving nor texting can be considered automatic? </a:t>
          </a:r>
          <a:endParaRPr lang="en-US">
            <a:solidFill>
              <a:schemeClr val="accent5"/>
            </a:solidFill>
          </a:endParaRPr>
        </a:p>
      </dgm:t>
    </dgm:pt>
    <dgm:pt modelId="{5CD45EDB-332B-F34A-AF2F-1CA43EDD7D6F}" type="parTrans" cxnId="{20AD8051-390E-5242-B083-3BA672A2C4DD}">
      <dgm:prSet/>
      <dgm:spPr/>
      <dgm:t>
        <a:bodyPr/>
        <a:lstStyle/>
        <a:p>
          <a:endParaRPr lang="en-US"/>
        </a:p>
      </dgm:t>
    </dgm:pt>
    <dgm:pt modelId="{B0F0C3E5-846D-674E-91B1-C0B1B06D56E7}" type="sibTrans" cxnId="{20AD8051-390E-5242-B083-3BA672A2C4DD}">
      <dgm:prSet/>
      <dgm:spPr/>
      <dgm:t>
        <a:bodyPr/>
        <a:lstStyle/>
        <a:p>
          <a:endParaRPr lang="en-US"/>
        </a:p>
      </dgm:t>
    </dgm:pt>
    <dgm:pt modelId="{78140AA1-2187-4565-95F3-11401E35C269}" type="pres">
      <dgm:prSet presAssocID="{CDE22D89-2F55-4CC2-A25F-A81EF0803E15}" presName="root" presStyleCnt="0">
        <dgm:presLayoutVars>
          <dgm:dir/>
          <dgm:resizeHandles val="exact"/>
        </dgm:presLayoutVars>
      </dgm:prSet>
      <dgm:spPr/>
    </dgm:pt>
    <dgm:pt modelId="{C22B4432-F2F5-41AC-810F-A1D3489EF5C9}" type="pres">
      <dgm:prSet presAssocID="{1659E28F-C857-460B-A4BA-D5D268908235}" presName="compNode" presStyleCnt="0"/>
      <dgm:spPr/>
    </dgm:pt>
    <dgm:pt modelId="{AA603032-5C0D-494A-80AA-B59F812425E8}" type="pres">
      <dgm:prSet presAssocID="{1659E28F-C857-460B-A4BA-D5D268908235}" presName="bgRect" presStyleLbl="bgShp" presStyleIdx="0" presStyleCnt="2"/>
      <dgm:spPr>
        <a:solidFill>
          <a:schemeClr val="accent6">
            <a:lumMod val="90000"/>
          </a:schemeClr>
        </a:solidFill>
      </dgm:spPr>
    </dgm:pt>
    <dgm:pt modelId="{985FED16-A352-4344-BD3A-7D14CD4818B4}" type="pres">
      <dgm:prSet presAssocID="{1659E28F-C857-460B-A4BA-D5D26890823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3BFECF08-49D4-40EE-A108-327CEA1F74B4}" type="pres">
      <dgm:prSet presAssocID="{1659E28F-C857-460B-A4BA-D5D268908235}" presName="spaceRect" presStyleCnt="0"/>
      <dgm:spPr/>
    </dgm:pt>
    <dgm:pt modelId="{82E22BB4-F538-4580-B940-9B26EDE533BA}" type="pres">
      <dgm:prSet presAssocID="{1659E28F-C857-460B-A4BA-D5D268908235}" presName="parTx" presStyleLbl="revTx" presStyleIdx="0" presStyleCnt="2">
        <dgm:presLayoutVars>
          <dgm:chMax val="0"/>
          <dgm:chPref val="0"/>
        </dgm:presLayoutVars>
      </dgm:prSet>
      <dgm:spPr/>
    </dgm:pt>
    <dgm:pt modelId="{3A9B172A-BD98-EE46-A9D4-43772B265AF3}" type="pres">
      <dgm:prSet presAssocID="{26680371-3F6E-46E5-A3B8-169F695DB782}" presName="sibTrans" presStyleCnt="0"/>
      <dgm:spPr/>
    </dgm:pt>
    <dgm:pt modelId="{6526FF94-7EAA-CB42-928A-69EE6AA0D81C}" type="pres">
      <dgm:prSet presAssocID="{977130C8-F186-DC4E-B9C8-147450650095}" presName="compNode" presStyleCnt="0"/>
      <dgm:spPr/>
    </dgm:pt>
    <dgm:pt modelId="{FFB3D214-DC9B-4F4B-9614-D59227ADC815}" type="pres">
      <dgm:prSet presAssocID="{977130C8-F186-DC4E-B9C8-147450650095}" presName="bgRect" presStyleLbl="bgShp" presStyleIdx="1" presStyleCnt="2"/>
      <dgm:spPr/>
    </dgm:pt>
    <dgm:pt modelId="{AE8D210F-BFCC-BD49-AA47-D763C98DF014}" type="pres">
      <dgm:prSet presAssocID="{977130C8-F186-DC4E-B9C8-147450650095}" presName="icon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00CCFABF-D6DD-C848-A99F-911C6BFCEC15}" type="pres">
      <dgm:prSet presAssocID="{977130C8-F186-DC4E-B9C8-147450650095}" presName="spaceRect" presStyleCnt="0"/>
      <dgm:spPr/>
    </dgm:pt>
    <dgm:pt modelId="{DD6D9B51-57E1-674D-947A-06C6BC77159C}" type="pres">
      <dgm:prSet presAssocID="{977130C8-F186-DC4E-B9C8-147450650095}" presName="parTx" presStyleLbl="revTx" presStyleIdx="1" presStyleCnt="2">
        <dgm:presLayoutVars>
          <dgm:chMax val="0"/>
          <dgm:chPref val="0"/>
        </dgm:presLayoutVars>
      </dgm:prSet>
      <dgm:spPr/>
    </dgm:pt>
  </dgm:ptLst>
  <dgm:cxnLst>
    <dgm:cxn modelId="{E7566E17-0711-41FC-8020-2307214B1DA2}" type="presOf" srcId="{1659E28F-C857-460B-A4BA-D5D268908235}" destId="{82E22BB4-F538-4580-B940-9B26EDE533BA}" srcOrd="0" destOrd="0" presId="urn:microsoft.com/office/officeart/2018/2/layout/IconVerticalSolidList"/>
    <dgm:cxn modelId="{20AD8051-390E-5242-B083-3BA672A2C4DD}" srcId="{CDE22D89-2F55-4CC2-A25F-A81EF0803E15}" destId="{977130C8-F186-DC4E-B9C8-147450650095}" srcOrd="1" destOrd="0" parTransId="{5CD45EDB-332B-F34A-AF2F-1CA43EDD7D6F}" sibTransId="{B0F0C3E5-846D-674E-91B1-C0B1B06D56E7}"/>
    <dgm:cxn modelId="{63D9A98E-CBBF-424E-8EFA-497AE6BD0523}" type="presOf" srcId="{977130C8-F186-DC4E-B9C8-147450650095}" destId="{DD6D9B51-57E1-674D-947A-06C6BC77159C}" srcOrd="0" destOrd="0" presId="urn:microsoft.com/office/officeart/2018/2/layout/IconVerticalSolidList"/>
    <dgm:cxn modelId="{882398CF-5FFC-4941-B48D-091F1348BD84}" type="presOf" srcId="{CDE22D89-2F55-4CC2-A25F-A81EF0803E15}" destId="{78140AA1-2187-4565-95F3-11401E35C269}" srcOrd="0" destOrd="0" presId="urn:microsoft.com/office/officeart/2018/2/layout/IconVerticalSolidList"/>
    <dgm:cxn modelId="{71C85EE0-3205-4A28-8C32-534907FDA701}" srcId="{CDE22D89-2F55-4CC2-A25F-A81EF0803E15}" destId="{1659E28F-C857-460B-A4BA-D5D268908235}" srcOrd="0" destOrd="0" parTransId="{91B23625-2196-4BF4-9D5A-87812201E038}" sibTransId="{26680371-3F6E-46E5-A3B8-169F695DB782}"/>
    <dgm:cxn modelId="{2BE5FFB9-C62E-4342-8B7F-3DE4745797CA}" type="presParOf" srcId="{78140AA1-2187-4565-95F3-11401E35C269}" destId="{C22B4432-F2F5-41AC-810F-A1D3489EF5C9}" srcOrd="0" destOrd="0" presId="urn:microsoft.com/office/officeart/2018/2/layout/IconVerticalSolidList"/>
    <dgm:cxn modelId="{E967682C-2487-4155-BEFC-C8E430C41874}" type="presParOf" srcId="{C22B4432-F2F5-41AC-810F-A1D3489EF5C9}" destId="{AA603032-5C0D-494A-80AA-B59F812425E8}" srcOrd="0" destOrd="0" presId="urn:microsoft.com/office/officeart/2018/2/layout/IconVerticalSolidList"/>
    <dgm:cxn modelId="{4B3C6C7C-242E-4044-B434-B656102B99CD}" type="presParOf" srcId="{C22B4432-F2F5-41AC-810F-A1D3489EF5C9}" destId="{985FED16-A352-4344-BD3A-7D14CD4818B4}" srcOrd="1" destOrd="0" presId="urn:microsoft.com/office/officeart/2018/2/layout/IconVerticalSolidList"/>
    <dgm:cxn modelId="{F8D9F737-E61D-4CDF-A6B9-D7085DE15767}" type="presParOf" srcId="{C22B4432-F2F5-41AC-810F-A1D3489EF5C9}" destId="{3BFECF08-49D4-40EE-A108-327CEA1F74B4}" srcOrd="2" destOrd="0" presId="urn:microsoft.com/office/officeart/2018/2/layout/IconVerticalSolidList"/>
    <dgm:cxn modelId="{3954D005-79BD-4D82-990A-020E8082A51E}" type="presParOf" srcId="{C22B4432-F2F5-41AC-810F-A1D3489EF5C9}" destId="{82E22BB4-F538-4580-B940-9B26EDE533BA}" srcOrd="3" destOrd="0" presId="urn:microsoft.com/office/officeart/2018/2/layout/IconVerticalSolidList"/>
    <dgm:cxn modelId="{396C0E28-5BEB-E649-A8BC-D6F4E2448623}" type="presParOf" srcId="{78140AA1-2187-4565-95F3-11401E35C269}" destId="{3A9B172A-BD98-EE46-A9D4-43772B265AF3}" srcOrd="1" destOrd="0" presId="urn:microsoft.com/office/officeart/2018/2/layout/IconVerticalSolidList"/>
    <dgm:cxn modelId="{9799BB12-6F98-B24E-8276-74A59C6FDFFD}" type="presParOf" srcId="{78140AA1-2187-4565-95F3-11401E35C269}" destId="{6526FF94-7EAA-CB42-928A-69EE6AA0D81C}" srcOrd="2" destOrd="0" presId="urn:microsoft.com/office/officeart/2018/2/layout/IconVerticalSolidList"/>
    <dgm:cxn modelId="{6D87F287-5C07-B344-9E5C-83B824928F45}" type="presParOf" srcId="{6526FF94-7EAA-CB42-928A-69EE6AA0D81C}" destId="{FFB3D214-DC9B-4F4B-9614-D59227ADC815}" srcOrd="0" destOrd="0" presId="urn:microsoft.com/office/officeart/2018/2/layout/IconVerticalSolidList"/>
    <dgm:cxn modelId="{A1260895-ABF2-334B-89CE-D38568BE4AB0}" type="presParOf" srcId="{6526FF94-7EAA-CB42-928A-69EE6AA0D81C}" destId="{AE8D210F-BFCC-BD49-AA47-D763C98DF014}" srcOrd="1" destOrd="0" presId="urn:microsoft.com/office/officeart/2018/2/layout/IconVerticalSolidList"/>
    <dgm:cxn modelId="{7E97EDFC-92AF-7D41-AC94-507450E4BE22}" type="presParOf" srcId="{6526FF94-7EAA-CB42-928A-69EE6AA0D81C}" destId="{00CCFABF-D6DD-C848-A99F-911C6BFCEC15}" srcOrd="2" destOrd="0" presId="urn:microsoft.com/office/officeart/2018/2/layout/IconVerticalSolidList"/>
    <dgm:cxn modelId="{40DA1DB1-7952-014E-B5B9-233ACA5D2A38}" type="presParOf" srcId="{6526FF94-7EAA-CB42-928A-69EE6AA0D81C}" destId="{DD6D9B51-57E1-674D-947A-06C6BC7715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D5E93-6A06-41C2-ACBA-C8E69673E4ED}">
      <dsp:nvSpPr>
        <dsp:cNvPr id="0" name=""/>
        <dsp:cNvSpPr/>
      </dsp:nvSpPr>
      <dsp:spPr>
        <a:xfrm>
          <a:off x="0" y="713541"/>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BB0F6295-8DDF-4679-A7ED-1976A8F7CC40}">
      <dsp:nvSpPr>
        <dsp:cNvPr id="0" name=""/>
        <dsp:cNvSpPr/>
      </dsp:nvSpPr>
      <dsp:spPr>
        <a:xfrm>
          <a:off x="391950" y="1009935"/>
          <a:ext cx="737589" cy="7245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30DE1-3B7F-488D-8543-BD1A6F31AA5C}">
      <dsp:nvSpPr>
        <dsp:cNvPr id="0" name=""/>
        <dsp:cNvSpPr/>
      </dsp:nvSpPr>
      <dsp:spPr>
        <a:xfrm>
          <a:off x="1521490" y="713541"/>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1111250">
            <a:lnSpc>
              <a:spcPct val="100000"/>
            </a:lnSpc>
            <a:spcBef>
              <a:spcPct val="0"/>
            </a:spcBef>
            <a:spcAft>
              <a:spcPct val="35000"/>
            </a:spcAft>
            <a:buNone/>
          </a:pPr>
          <a:r>
            <a:rPr lang="en-US" sz="2500" b="1" i="0" u="none" kern="1200">
              <a:solidFill>
                <a:schemeClr val="accent5"/>
              </a:solidFill>
              <a:latin typeface="+mn-lt"/>
            </a:rPr>
            <a:t>What phase(s) of response time is indicated by the onset of muscle activation?</a:t>
          </a:r>
          <a:endParaRPr lang="en-US" sz="2500" kern="1200">
            <a:solidFill>
              <a:schemeClr val="accent5"/>
            </a:solidFill>
          </a:endParaRPr>
        </a:p>
      </dsp:txBody>
      <dsp:txXfrm>
        <a:off x="1521490" y="713541"/>
        <a:ext cx="10048209" cy="1317307"/>
      </dsp:txXfrm>
    </dsp:sp>
    <dsp:sp modelId="{216DB888-45E1-4B6E-9C62-F1A7AC874222}">
      <dsp:nvSpPr>
        <dsp:cNvPr id="0" name=""/>
        <dsp:cNvSpPr/>
      </dsp:nvSpPr>
      <dsp:spPr>
        <a:xfrm>
          <a:off x="0" y="2360175"/>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D55DADC1-9DD3-414F-9957-F86C9373EF3D}">
      <dsp:nvSpPr>
        <dsp:cNvPr id="0" name=""/>
        <dsp:cNvSpPr/>
      </dsp:nvSpPr>
      <dsp:spPr>
        <a:xfrm>
          <a:off x="398485" y="2656570"/>
          <a:ext cx="724519" cy="7245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CEB968-FAAA-4451-8486-4EFE1A3C1E20}">
      <dsp:nvSpPr>
        <dsp:cNvPr id="0" name=""/>
        <dsp:cNvSpPr/>
      </dsp:nvSpPr>
      <dsp:spPr>
        <a:xfrm>
          <a:off x="1521490" y="2360175"/>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1111250">
            <a:lnSpc>
              <a:spcPct val="100000"/>
            </a:lnSpc>
            <a:spcBef>
              <a:spcPct val="0"/>
            </a:spcBef>
            <a:spcAft>
              <a:spcPct val="35000"/>
            </a:spcAft>
            <a:buNone/>
          </a:pPr>
          <a:r>
            <a:rPr lang="en-US" sz="2500" b="1" kern="1200">
              <a:solidFill>
                <a:schemeClr val="accent5"/>
              </a:solidFill>
            </a:rPr>
            <a:t>Why does auditory reaction time tend to be faster than visual reaction time?</a:t>
          </a:r>
          <a:endParaRPr lang="en-US" sz="2500" b="1" kern="1200">
            <a:solidFill>
              <a:schemeClr val="accent5"/>
            </a:solidFill>
            <a:latin typeface="+mn-lt"/>
          </a:endParaRPr>
        </a:p>
      </dsp:txBody>
      <dsp:txXfrm>
        <a:off x="1521490" y="2360175"/>
        <a:ext cx="10048209" cy="1317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CC124-301A-44A7-BDA5-9FA2992565FA}">
      <dsp:nvSpPr>
        <dsp:cNvPr id="0" name=""/>
        <dsp:cNvSpPr/>
      </dsp:nvSpPr>
      <dsp:spPr>
        <a:xfrm>
          <a:off x="4783" y="412208"/>
          <a:ext cx="3092573" cy="1829758"/>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18" tIns="72009" rIns="36005" bIns="72009" numCol="1" spcCol="1270" anchor="ctr" anchorCtr="0">
          <a:noAutofit/>
        </a:bodyPr>
        <a:lstStyle/>
        <a:p>
          <a:pPr marL="0" lvl="0" indent="0" algn="ctr" defTabSz="1200150" rtl="0">
            <a:lnSpc>
              <a:spcPct val="90000"/>
            </a:lnSpc>
            <a:spcBef>
              <a:spcPct val="0"/>
            </a:spcBef>
            <a:spcAft>
              <a:spcPct val="35000"/>
            </a:spcAft>
            <a:buNone/>
          </a:pPr>
          <a:r>
            <a:rPr lang="en-US" sz="2700" b="1" i="0" kern="1200">
              <a:latin typeface="Barlow Condensed ExtraBold" pitchFamily="2" charset="77"/>
            </a:rPr>
            <a:t>Increased Choices</a:t>
          </a:r>
          <a:endParaRPr lang="en-US" sz="2700" b="0" kern="1200"/>
        </a:p>
      </dsp:txBody>
      <dsp:txXfrm>
        <a:off x="4783" y="412208"/>
        <a:ext cx="2635134" cy="1829758"/>
      </dsp:txXfrm>
    </dsp:sp>
    <dsp:sp modelId="{27DE93D9-5727-4A68-8CD9-4634ADEAAC86}">
      <dsp:nvSpPr>
        <dsp:cNvPr id="0" name=""/>
        <dsp:cNvSpPr/>
      </dsp:nvSpPr>
      <dsp:spPr>
        <a:xfrm>
          <a:off x="2414489" y="412208"/>
          <a:ext cx="3414340" cy="1829758"/>
        </a:xfrm>
        <a:prstGeom prst="chevron">
          <a:avLst/>
        </a:prstGeom>
        <a:solidFill>
          <a:schemeClr val="accent3">
            <a:hueOff val="16543"/>
            <a:satOff val="0"/>
            <a:lumOff val="2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rtl="0">
            <a:lnSpc>
              <a:spcPct val="90000"/>
            </a:lnSpc>
            <a:spcBef>
              <a:spcPct val="0"/>
            </a:spcBef>
            <a:spcAft>
              <a:spcPct val="35000"/>
            </a:spcAft>
            <a:buNone/>
          </a:pPr>
          <a:r>
            <a:rPr lang="en-US" sz="2700" b="1" i="0" u="none" kern="1200">
              <a:latin typeface="Barlow Condensed ExtraBold" pitchFamily="2" charset="77"/>
            </a:rPr>
            <a:t>Increased</a:t>
          </a:r>
          <a:r>
            <a:rPr lang="en-US" sz="2700" b="1" i="0" kern="1200">
              <a:latin typeface="Barlow Condensed ExtraBold" pitchFamily="2" charset="77"/>
            </a:rPr>
            <a:t> Complexity</a:t>
          </a:r>
          <a:endParaRPr lang="en-US" sz="2700" b="0" kern="1200"/>
        </a:p>
      </dsp:txBody>
      <dsp:txXfrm>
        <a:off x="3329368" y="412208"/>
        <a:ext cx="1584582" cy="1829758"/>
      </dsp:txXfrm>
    </dsp:sp>
    <dsp:sp modelId="{2F95A074-C9A9-46D3-BB13-1A3D6806CE48}">
      <dsp:nvSpPr>
        <dsp:cNvPr id="0" name=""/>
        <dsp:cNvSpPr/>
      </dsp:nvSpPr>
      <dsp:spPr>
        <a:xfrm>
          <a:off x="5145961" y="412208"/>
          <a:ext cx="3414340" cy="1829758"/>
        </a:xfrm>
        <a:prstGeom prst="chevron">
          <a:avLst/>
        </a:prstGeom>
        <a:solidFill>
          <a:schemeClr val="accent3">
            <a:hueOff val="33085"/>
            <a:satOff val="0"/>
            <a:lumOff val="5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rtl="0">
            <a:lnSpc>
              <a:spcPct val="90000"/>
            </a:lnSpc>
            <a:spcBef>
              <a:spcPct val="0"/>
            </a:spcBef>
            <a:spcAft>
              <a:spcPct val="35000"/>
            </a:spcAft>
            <a:buNone/>
          </a:pPr>
          <a:r>
            <a:rPr lang="en-US" sz="2700" b="1" i="0" kern="1200">
              <a:latin typeface="Barlow Condensed ExtraBold" pitchFamily="2" charset="77"/>
            </a:rPr>
            <a:t>Increased Processing Time</a:t>
          </a:r>
        </a:p>
      </dsp:txBody>
      <dsp:txXfrm>
        <a:off x="6060840" y="412208"/>
        <a:ext cx="1584582" cy="1829758"/>
      </dsp:txXfrm>
    </dsp:sp>
    <dsp:sp modelId="{13E09877-8C43-44B6-82F1-B8CE2B26C000}">
      <dsp:nvSpPr>
        <dsp:cNvPr id="0" name=""/>
        <dsp:cNvSpPr/>
      </dsp:nvSpPr>
      <dsp:spPr>
        <a:xfrm>
          <a:off x="7877434" y="412208"/>
          <a:ext cx="3414340" cy="1829758"/>
        </a:xfrm>
        <a:prstGeom prst="chevron">
          <a:avLst/>
        </a:prstGeom>
        <a:solidFill>
          <a:schemeClr val="accent3">
            <a:hueOff val="49628"/>
            <a:satOff val="0"/>
            <a:lumOff val="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72009" rIns="36005" bIns="72009" numCol="1" spcCol="1270" anchor="ctr" anchorCtr="0">
          <a:noAutofit/>
        </a:bodyPr>
        <a:lstStyle/>
        <a:p>
          <a:pPr marL="0" lvl="0" indent="0" algn="ctr" defTabSz="1200150" rtl="0">
            <a:lnSpc>
              <a:spcPct val="90000"/>
            </a:lnSpc>
            <a:spcBef>
              <a:spcPct val="0"/>
            </a:spcBef>
            <a:spcAft>
              <a:spcPct val="35000"/>
            </a:spcAft>
            <a:buNone/>
          </a:pPr>
          <a:r>
            <a:rPr lang="en-US" sz="2700" b="1" i="0" kern="1200">
              <a:latin typeface="Barlow Condensed ExtraBold" pitchFamily="2" charset="77"/>
            </a:rPr>
            <a:t>Increased Reaction Time</a:t>
          </a:r>
          <a:endParaRPr lang="en-US" sz="2700" b="0" kern="1200"/>
        </a:p>
      </dsp:txBody>
      <dsp:txXfrm>
        <a:off x="8792313" y="412208"/>
        <a:ext cx="1584582" cy="1829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D5E93-6A06-41C2-ACBA-C8E69673E4ED}">
      <dsp:nvSpPr>
        <dsp:cNvPr id="0" name=""/>
        <dsp:cNvSpPr/>
      </dsp:nvSpPr>
      <dsp:spPr>
        <a:xfrm>
          <a:off x="0" y="713541"/>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BB0F6295-8DDF-4679-A7ED-1976A8F7CC40}">
      <dsp:nvSpPr>
        <dsp:cNvPr id="0" name=""/>
        <dsp:cNvSpPr/>
      </dsp:nvSpPr>
      <dsp:spPr>
        <a:xfrm>
          <a:off x="299871" y="878051"/>
          <a:ext cx="921747" cy="98828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330DE1-3B7F-488D-8543-BD1A6F31AA5C}">
      <dsp:nvSpPr>
        <dsp:cNvPr id="0" name=""/>
        <dsp:cNvSpPr/>
      </dsp:nvSpPr>
      <dsp:spPr>
        <a:xfrm>
          <a:off x="1521490" y="713541"/>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1111250">
            <a:lnSpc>
              <a:spcPct val="100000"/>
            </a:lnSpc>
            <a:spcBef>
              <a:spcPct val="0"/>
            </a:spcBef>
            <a:spcAft>
              <a:spcPct val="35000"/>
            </a:spcAft>
            <a:buNone/>
          </a:pPr>
          <a:r>
            <a:rPr lang="en-US" sz="2500" b="1" i="0" kern="1200">
              <a:solidFill>
                <a:schemeClr val="accent5"/>
              </a:solidFill>
            </a:rPr>
            <a:t>Why does an increased number of choices cause an increase in reaction time? </a:t>
          </a:r>
          <a:endParaRPr lang="en-US" sz="2500" kern="1200">
            <a:solidFill>
              <a:schemeClr val="accent5"/>
            </a:solidFill>
          </a:endParaRPr>
        </a:p>
      </dsp:txBody>
      <dsp:txXfrm>
        <a:off x="1521490" y="713541"/>
        <a:ext cx="10048209" cy="1317307"/>
      </dsp:txXfrm>
    </dsp:sp>
    <dsp:sp modelId="{216DB888-45E1-4B6E-9C62-F1A7AC874222}">
      <dsp:nvSpPr>
        <dsp:cNvPr id="0" name=""/>
        <dsp:cNvSpPr/>
      </dsp:nvSpPr>
      <dsp:spPr>
        <a:xfrm>
          <a:off x="0" y="2360175"/>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D55DADC1-9DD3-414F-9957-F86C9373EF3D}">
      <dsp:nvSpPr>
        <dsp:cNvPr id="0" name=""/>
        <dsp:cNvSpPr/>
      </dsp:nvSpPr>
      <dsp:spPr>
        <a:xfrm>
          <a:off x="252810" y="2548736"/>
          <a:ext cx="1015870" cy="94018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CEB968-FAAA-4451-8486-4EFE1A3C1E20}">
      <dsp:nvSpPr>
        <dsp:cNvPr id="0" name=""/>
        <dsp:cNvSpPr/>
      </dsp:nvSpPr>
      <dsp:spPr>
        <a:xfrm>
          <a:off x="1521490" y="2360175"/>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1111250">
            <a:lnSpc>
              <a:spcPct val="100000"/>
            </a:lnSpc>
            <a:spcBef>
              <a:spcPct val="0"/>
            </a:spcBef>
            <a:spcAft>
              <a:spcPct val="35000"/>
            </a:spcAft>
            <a:buNone/>
          </a:pPr>
          <a:r>
            <a:rPr lang="en-US" sz="2500" b="1" i="0" u="none" kern="1200">
              <a:solidFill>
                <a:schemeClr val="accent5"/>
              </a:solidFill>
            </a:rPr>
            <a:t>How many stimuli will be present in a simple reaction time task?</a:t>
          </a:r>
          <a:endParaRPr lang="en-US" sz="2500" kern="1200">
            <a:solidFill>
              <a:schemeClr val="accent5"/>
            </a:solidFill>
          </a:endParaRPr>
        </a:p>
      </dsp:txBody>
      <dsp:txXfrm>
        <a:off x="1521490" y="2360175"/>
        <a:ext cx="10048209" cy="13173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DB888-45E1-4B6E-9C62-F1A7AC874222}">
      <dsp:nvSpPr>
        <dsp:cNvPr id="0" name=""/>
        <dsp:cNvSpPr/>
      </dsp:nvSpPr>
      <dsp:spPr>
        <a:xfrm>
          <a:off x="0" y="713541"/>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D55DADC1-9DD3-414F-9957-F86C9373EF3D}">
      <dsp:nvSpPr>
        <dsp:cNvPr id="0" name=""/>
        <dsp:cNvSpPr/>
      </dsp:nvSpPr>
      <dsp:spPr>
        <a:xfrm>
          <a:off x="398485" y="1009935"/>
          <a:ext cx="724519" cy="72451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CEB968-FAAA-4451-8486-4EFE1A3C1E20}">
      <dsp:nvSpPr>
        <dsp:cNvPr id="0" name=""/>
        <dsp:cNvSpPr/>
      </dsp:nvSpPr>
      <dsp:spPr>
        <a:xfrm>
          <a:off x="1521490" y="713541"/>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accent5"/>
              </a:solidFill>
            </a:rPr>
            <a:t>Under which conditions would you expect to see the shortest movement time: targets are wide and far apart, targets are narrow and close together, or targets are wide and close together?</a:t>
          </a:r>
          <a:endParaRPr lang="en-US" sz="2200" kern="1200">
            <a:solidFill>
              <a:schemeClr val="accent5"/>
            </a:solidFill>
          </a:endParaRPr>
        </a:p>
      </dsp:txBody>
      <dsp:txXfrm>
        <a:off x="1521490" y="713541"/>
        <a:ext cx="10048209" cy="1317307"/>
      </dsp:txXfrm>
    </dsp:sp>
    <dsp:sp modelId="{AA603032-5C0D-494A-80AA-B59F812425E8}">
      <dsp:nvSpPr>
        <dsp:cNvPr id="0" name=""/>
        <dsp:cNvSpPr/>
      </dsp:nvSpPr>
      <dsp:spPr>
        <a:xfrm>
          <a:off x="0" y="2360175"/>
          <a:ext cx="11569699" cy="1317307"/>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985FED16-A352-4344-BD3A-7D14CD4818B4}">
      <dsp:nvSpPr>
        <dsp:cNvPr id="0" name=""/>
        <dsp:cNvSpPr/>
      </dsp:nvSpPr>
      <dsp:spPr>
        <a:xfrm>
          <a:off x="398485" y="2656570"/>
          <a:ext cx="724519" cy="72451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E22BB4-F538-4580-B940-9B26EDE533BA}">
      <dsp:nvSpPr>
        <dsp:cNvPr id="0" name=""/>
        <dsp:cNvSpPr/>
      </dsp:nvSpPr>
      <dsp:spPr>
        <a:xfrm>
          <a:off x="1521490" y="2360175"/>
          <a:ext cx="10048209" cy="131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415" tIns="139415" rIns="139415" bIns="139415" numCol="1" spcCol="1270" anchor="ctr" anchorCtr="0">
          <a:noAutofit/>
        </a:bodyPr>
        <a:lstStyle/>
        <a:p>
          <a:pPr marL="0" lvl="0" indent="0" algn="l" defTabSz="977900">
            <a:lnSpc>
              <a:spcPct val="100000"/>
            </a:lnSpc>
            <a:spcBef>
              <a:spcPct val="0"/>
            </a:spcBef>
            <a:spcAft>
              <a:spcPct val="35000"/>
            </a:spcAft>
            <a:buNone/>
          </a:pPr>
          <a:r>
            <a:rPr lang="en-US" sz="2200" b="1" kern="1200">
              <a:solidFill>
                <a:schemeClr val="accent5"/>
              </a:solidFill>
              <a:latin typeface="+mn-lt"/>
            </a:rPr>
            <a:t>What will happen to your accuracy in </a:t>
          </a:r>
          <a:r>
            <a:rPr lang="en-US" sz="2200" b="1" i="0" kern="1200" err="1">
              <a:solidFill>
                <a:schemeClr val="accent5"/>
              </a:solidFill>
              <a:latin typeface="+mn-lt"/>
            </a:rPr>
            <a:t>Fitts’</a:t>
          </a:r>
          <a:r>
            <a:rPr lang="en-US" sz="2200" b="1" i="0" kern="1200">
              <a:solidFill>
                <a:schemeClr val="accent5"/>
              </a:solidFill>
              <a:latin typeface="+mn-lt"/>
            </a:rPr>
            <a:t> Tapping</a:t>
          </a:r>
          <a:r>
            <a:rPr lang="en-US" sz="2200" b="1" kern="1200">
              <a:solidFill>
                <a:schemeClr val="accent5"/>
              </a:solidFill>
              <a:latin typeface="+mn-lt"/>
            </a:rPr>
            <a:t> </a:t>
          </a:r>
          <a:r>
            <a:rPr lang="en-US" sz="2200" b="1" i="0" kern="1200">
              <a:solidFill>
                <a:schemeClr val="accent5"/>
              </a:solidFill>
              <a:latin typeface="+mn-lt"/>
            </a:rPr>
            <a:t>Task</a:t>
          </a:r>
          <a:r>
            <a:rPr lang="en-US" sz="2200" b="1" kern="1200">
              <a:solidFill>
                <a:schemeClr val="accent5"/>
              </a:solidFill>
              <a:latin typeface="+mn-lt"/>
            </a:rPr>
            <a:t> if you decrease the speed in which you complete the task? </a:t>
          </a:r>
        </a:p>
      </dsp:txBody>
      <dsp:txXfrm>
        <a:off x="1521490" y="2360175"/>
        <a:ext cx="10048209" cy="1317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03032-5C0D-494A-80AA-B59F812425E8}">
      <dsp:nvSpPr>
        <dsp:cNvPr id="0" name=""/>
        <dsp:cNvSpPr/>
      </dsp:nvSpPr>
      <dsp:spPr>
        <a:xfrm>
          <a:off x="0" y="746706"/>
          <a:ext cx="11569729" cy="1378535"/>
        </a:xfrm>
        <a:prstGeom prst="roundRect">
          <a:avLst>
            <a:gd name="adj" fmla="val 10000"/>
          </a:avLst>
        </a:prstGeom>
        <a:solidFill>
          <a:schemeClr val="accent6">
            <a:lumMod val="90000"/>
          </a:schemeClr>
        </a:solidFill>
        <a:ln>
          <a:noFill/>
        </a:ln>
        <a:effectLst/>
      </dsp:spPr>
      <dsp:style>
        <a:lnRef idx="0">
          <a:scrgbClr r="0" g="0" b="0"/>
        </a:lnRef>
        <a:fillRef idx="1">
          <a:scrgbClr r="0" g="0" b="0"/>
        </a:fillRef>
        <a:effectRef idx="0">
          <a:scrgbClr r="0" g="0" b="0"/>
        </a:effectRef>
        <a:fontRef idx="minor"/>
      </dsp:style>
    </dsp:sp>
    <dsp:sp modelId="{985FED16-A352-4344-BD3A-7D14CD4818B4}">
      <dsp:nvSpPr>
        <dsp:cNvPr id="0" name=""/>
        <dsp:cNvSpPr/>
      </dsp:nvSpPr>
      <dsp:spPr>
        <a:xfrm>
          <a:off x="417006" y="1056876"/>
          <a:ext cx="758194" cy="7581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E22BB4-F538-4580-B940-9B26EDE533BA}">
      <dsp:nvSpPr>
        <dsp:cNvPr id="0" name=""/>
        <dsp:cNvSpPr/>
      </dsp:nvSpPr>
      <dsp:spPr>
        <a:xfrm>
          <a:off x="1592208" y="746706"/>
          <a:ext cx="9977520"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1111250">
            <a:lnSpc>
              <a:spcPct val="100000"/>
            </a:lnSpc>
            <a:spcBef>
              <a:spcPct val="0"/>
            </a:spcBef>
            <a:spcAft>
              <a:spcPct val="35000"/>
            </a:spcAft>
            <a:buNone/>
          </a:pPr>
          <a:r>
            <a:rPr lang="en-US" sz="2500" b="1" kern="1200">
              <a:solidFill>
                <a:schemeClr val="accent5"/>
              </a:solidFill>
            </a:rPr>
            <a:t>What do errors tell us about automaticity in the context of the Dual-Task Paradigm?</a:t>
          </a:r>
          <a:endParaRPr lang="en-US" sz="2500" kern="1200">
            <a:solidFill>
              <a:schemeClr val="accent5"/>
            </a:solidFill>
          </a:endParaRPr>
        </a:p>
      </dsp:txBody>
      <dsp:txXfrm>
        <a:off x="1592208" y="746706"/>
        <a:ext cx="9977520" cy="1378535"/>
      </dsp:txXfrm>
    </dsp:sp>
    <dsp:sp modelId="{FFB3D214-DC9B-4F4B-9614-D59227ADC815}">
      <dsp:nvSpPr>
        <dsp:cNvPr id="0" name=""/>
        <dsp:cNvSpPr/>
      </dsp:nvSpPr>
      <dsp:spPr>
        <a:xfrm>
          <a:off x="0" y="2469875"/>
          <a:ext cx="11569729" cy="13785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D210F-BFCC-BD49-AA47-D763C98DF014}">
      <dsp:nvSpPr>
        <dsp:cNvPr id="0" name=""/>
        <dsp:cNvSpPr/>
      </dsp:nvSpPr>
      <dsp:spPr>
        <a:xfrm>
          <a:off x="417006" y="2780045"/>
          <a:ext cx="758194" cy="7581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D9B51-57E1-674D-947A-06C6BC77159C}">
      <dsp:nvSpPr>
        <dsp:cNvPr id="0" name=""/>
        <dsp:cNvSpPr/>
      </dsp:nvSpPr>
      <dsp:spPr>
        <a:xfrm>
          <a:off x="1592208" y="2469875"/>
          <a:ext cx="9977520" cy="137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5" tIns="145895" rIns="145895" bIns="145895" numCol="1" spcCol="1270" anchor="ctr" anchorCtr="0">
          <a:noAutofit/>
        </a:bodyPr>
        <a:lstStyle/>
        <a:p>
          <a:pPr marL="0" lvl="0" indent="0" algn="l" defTabSz="1111250">
            <a:lnSpc>
              <a:spcPct val="100000"/>
            </a:lnSpc>
            <a:spcBef>
              <a:spcPct val="0"/>
            </a:spcBef>
            <a:spcAft>
              <a:spcPct val="35000"/>
            </a:spcAft>
            <a:buNone/>
          </a:pPr>
          <a:r>
            <a:rPr lang="en-US" sz="2500" b="1" kern="1200">
              <a:solidFill>
                <a:schemeClr val="accent5"/>
              </a:solidFill>
            </a:rPr>
            <a:t>What does the Dual-Task Paradigm tell us about scenarios like texting and driving, where neither driving nor texting can be considered automatic? </a:t>
          </a:r>
          <a:endParaRPr lang="en-US" sz="2500" kern="1200">
            <a:solidFill>
              <a:schemeClr val="accent5"/>
            </a:solidFill>
          </a:endParaRPr>
        </a:p>
      </dsp:txBody>
      <dsp:txXfrm>
        <a:off x="1592208" y="2469875"/>
        <a:ext cx="9977520" cy="13785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0E4E57-1CF6-4440-8310-3CBE926400C3}" type="datetimeFigureOut">
              <a:rPr lang="en-US" smtClean="0"/>
              <a:t>9/29/2021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3DC02-E926-F143-BEA7-834664C012FA}" type="slidenum">
              <a:rPr lang="en-US" smtClean="0"/>
              <a:t>‹#›</a:t>
            </a:fld>
            <a:endParaRPr lang="en-US"/>
          </a:p>
        </p:txBody>
      </p:sp>
    </p:spTree>
    <p:extLst>
      <p:ext uri="{BB962C8B-B14F-4D97-AF65-F5344CB8AC3E}">
        <p14:creationId xmlns:p14="http://schemas.microsoft.com/office/powerpoint/2010/main" val="389412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umanbenchmark.com/tests/reactiontim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layback.fm/audio-reaction-tim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sytoolkit.org/lessons/experiment_simple_choice_rts.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rgo.human.cornell.edu/FittsLaw/FittsLaw.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orldofwork.io/2019/07/automaticit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Welcome to Work Those Muscles! A virtual Kin Lab Days presentation brought to you by the Department of Kinesiology at the University of Waterloo. In this presentation, you will put your muscles to the test and learn about muscle force generation through the various experiments that you will perform. Let’s get started!</a:t>
            </a:r>
          </a:p>
          <a:p>
            <a:endParaRPr lang="en-CA"/>
          </a:p>
          <a:p>
            <a:r>
              <a:rPr lang="en-US"/>
              <a:t>https://</a:t>
            </a:r>
            <a:r>
              <a:rPr lang="en-US" err="1"/>
              <a:t>uwaterloo.ca</a:t>
            </a:r>
            <a:r>
              <a:rPr lang="en-US"/>
              <a:t>/kinesiology/sites/</a:t>
            </a:r>
            <a:r>
              <a:rPr lang="en-US" err="1"/>
              <a:t>ca.kinesiology</a:t>
            </a:r>
            <a:r>
              <a:rPr lang="en-US"/>
              <a:t>/files/uploads/files/kld_wtm_recording_sheet-202103.pdf </a:t>
            </a:r>
          </a:p>
        </p:txBody>
      </p:sp>
      <p:sp>
        <p:nvSpPr>
          <p:cNvPr id="4" name="Slide Number Placeholder 3"/>
          <p:cNvSpPr>
            <a:spLocks noGrp="1"/>
          </p:cNvSpPr>
          <p:nvPr>
            <p:ph type="sldNum" sz="quarter" idx="5"/>
          </p:nvPr>
        </p:nvSpPr>
        <p:spPr/>
        <p:txBody>
          <a:bodyPr/>
          <a:lstStyle/>
          <a:p>
            <a:fld id="{44C71239-ADFA-2347-BD24-4E5B1ED391EC}" type="slidenum">
              <a:rPr lang="en-US" smtClean="0"/>
              <a:t>1</a:t>
            </a:fld>
            <a:endParaRPr lang="en-US"/>
          </a:p>
        </p:txBody>
      </p:sp>
    </p:spTree>
    <p:extLst>
      <p:ext uri="{BB962C8B-B14F-4D97-AF65-F5344CB8AC3E}">
        <p14:creationId xmlns:p14="http://schemas.microsoft.com/office/powerpoint/2010/main" val="18682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This is our first experiment, </a:t>
            </a:r>
            <a:r>
              <a:rPr lang="en-US" sz="1200" b="1" kern="1200">
                <a:solidFill>
                  <a:schemeClr val="tx1"/>
                </a:solidFill>
                <a:effectLst/>
                <a:latin typeface="+mn-lt"/>
                <a:ea typeface="+mn-ea"/>
                <a:cs typeface="+mn-cs"/>
              </a:rPr>
              <a:t>Experiment 1A: Visual Reaction Time</a:t>
            </a:r>
            <a:r>
              <a:rPr lang="en-US" sz="1200" b="0" kern="1200">
                <a:solidFill>
                  <a:schemeClr val="tx1"/>
                </a:solidFill>
                <a:effectLst/>
                <a:latin typeface="+mn-lt"/>
                <a:ea typeface="+mn-ea"/>
                <a:cs typeface="+mn-cs"/>
              </a:rPr>
              <a:t>. We will be testing reaction time for a visual stimulus. (Play video).</a:t>
            </a:r>
            <a:endParaRPr lang="en-CA"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 </a:t>
            </a:r>
            <a:endParaRPr lang="en-CA"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Instructions:</a:t>
            </a:r>
            <a:endParaRPr lang="en-CA" sz="1200" b="0" kern="1200">
              <a:solidFill>
                <a:schemeClr val="tx1"/>
              </a:solidFill>
              <a:effectLst/>
              <a:latin typeface="+mn-lt"/>
              <a:ea typeface="+mn-ea"/>
              <a:cs typeface="+mn-cs"/>
            </a:endParaRPr>
          </a:p>
          <a:p>
            <a:pPr marL="228600" lvl="0" indent="-228600">
              <a:buFont typeface="+mj-lt"/>
              <a:buAutoNum type="arabicPeriod"/>
            </a:pPr>
            <a:r>
              <a:rPr lang="en-US" sz="1200" b="0" kern="1200">
                <a:solidFill>
                  <a:schemeClr val="tx1"/>
                </a:solidFill>
                <a:effectLst/>
                <a:latin typeface="+mn-lt"/>
                <a:ea typeface="+mn-ea"/>
                <a:cs typeface="+mn-cs"/>
              </a:rPr>
              <a:t>Open the Visual Reaction Time Test</a:t>
            </a:r>
            <a:endParaRPr lang="en-CA" sz="1200" b="0" kern="1200">
              <a:solidFill>
                <a:schemeClr val="tx1"/>
              </a:solidFill>
              <a:effectLst/>
              <a:latin typeface="+mn-lt"/>
              <a:ea typeface="+mn-ea"/>
              <a:cs typeface="+mn-cs"/>
            </a:endParaRPr>
          </a:p>
          <a:p>
            <a:pPr marL="228600" lvl="0" indent="-228600">
              <a:buFont typeface="+mj-lt"/>
              <a:buAutoNum type="arabicPeriod"/>
            </a:pPr>
            <a:r>
              <a:rPr lang="en-US" sz="1200" b="0" kern="1200">
                <a:solidFill>
                  <a:schemeClr val="tx1"/>
                </a:solidFill>
                <a:effectLst/>
                <a:latin typeface="+mn-lt"/>
                <a:ea typeface="+mn-ea"/>
                <a:cs typeface="+mn-cs"/>
              </a:rPr>
              <a:t>Click anywhere to start the test</a:t>
            </a:r>
            <a:endParaRPr lang="en-CA" sz="1200" b="0" kern="1200">
              <a:solidFill>
                <a:schemeClr val="tx1"/>
              </a:solidFill>
              <a:effectLst/>
              <a:latin typeface="+mn-lt"/>
              <a:ea typeface="+mn-ea"/>
              <a:cs typeface="+mn-cs"/>
            </a:endParaRPr>
          </a:p>
          <a:p>
            <a:pPr marL="228600" lvl="0" indent="-228600">
              <a:buFont typeface="+mj-lt"/>
              <a:buAutoNum type="arabicPeriod"/>
            </a:pPr>
            <a:r>
              <a:rPr lang="en-US" sz="1200" b="0" kern="1200">
                <a:solidFill>
                  <a:schemeClr val="tx1"/>
                </a:solidFill>
                <a:effectLst/>
                <a:latin typeface="+mn-lt"/>
                <a:ea typeface="+mn-ea"/>
                <a:cs typeface="+mn-cs"/>
              </a:rPr>
              <a:t>When the screen turns green, click as quickly as you can</a:t>
            </a:r>
            <a:endParaRPr lang="en-CA" sz="1200" b="0" kern="1200">
              <a:solidFill>
                <a:schemeClr val="tx1"/>
              </a:solidFill>
              <a:effectLst/>
              <a:latin typeface="+mn-lt"/>
              <a:ea typeface="+mn-ea"/>
              <a:cs typeface="+mn-cs"/>
            </a:endParaRPr>
          </a:p>
          <a:p>
            <a:pPr marL="228600" lvl="0" indent="-228600">
              <a:buFont typeface="+mj-lt"/>
              <a:buAutoNum type="arabicPeriod"/>
            </a:pPr>
            <a:r>
              <a:rPr lang="en-US" sz="1200" b="0" kern="1200">
                <a:solidFill>
                  <a:schemeClr val="tx1"/>
                </a:solidFill>
                <a:effectLst/>
                <a:latin typeface="+mn-lt"/>
                <a:ea typeface="+mn-ea"/>
                <a:cs typeface="+mn-cs"/>
              </a:rPr>
              <a:t>Collect 5 trials and record your results for each trial</a:t>
            </a:r>
            <a:endParaRPr lang="en-CA" sz="1200" b="0" kern="1200">
              <a:solidFill>
                <a:schemeClr val="tx1"/>
              </a:solidFill>
              <a:effectLst/>
              <a:latin typeface="+mn-lt"/>
              <a:ea typeface="+mn-ea"/>
              <a:cs typeface="+mn-cs"/>
            </a:endParaRPr>
          </a:p>
          <a:p>
            <a:pPr marL="228600" lvl="0" indent="-228600">
              <a:buFont typeface="+mj-lt"/>
              <a:buAutoNum type="arabicPeriod"/>
            </a:pPr>
            <a:r>
              <a:rPr lang="en-US" sz="1200" b="0" kern="1200">
                <a:solidFill>
                  <a:schemeClr val="tx1"/>
                </a:solidFill>
                <a:effectLst/>
                <a:latin typeface="+mn-lt"/>
                <a:ea typeface="+mn-ea"/>
                <a:cs typeface="+mn-cs"/>
              </a:rPr>
              <a:t>Calculate your average and record on your data collection sheet</a:t>
            </a:r>
            <a:endParaRPr lang="en-CA" sz="1200" b="0" kern="1200">
              <a:solidFill>
                <a:schemeClr val="tx1"/>
              </a:solidFill>
              <a:effectLst/>
              <a:latin typeface="+mn-lt"/>
              <a:ea typeface="+mn-ea"/>
              <a:cs typeface="+mn-cs"/>
            </a:endParaRPr>
          </a:p>
          <a:p>
            <a:endParaRPr lang="en-US" b="1"/>
          </a:p>
          <a:p>
            <a:r>
              <a:rPr lang="en-US"/>
              <a:t>Reference: Reaction Time Test (n.d.). Retrieved October 22, 2020, from </a:t>
            </a:r>
            <a:r>
              <a:rPr lang="en-US">
                <a:hlinkClick r:id="rId3"/>
              </a:rPr>
              <a:t>https://humanbenchmark.com/tests/reactiontime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1371227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is </a:t>
            </a:r>
            <a:r>
              <a:rPr lang="en-CA" sz="1200" b="1" kern="1200">
                <a:solidFill>
                  <a:schemeClr val="tx1"/>
                </a:solidFill>
                <a:effectLst/>
                <a:latin typeface="+mn-lt"/>
                <a:ea typeface="+mn-ea"/>
                <a:cs typeface="+mn-cs"/>
              </a:rPr>
              <a:t>Experiment 1B: Auditory Reaction Time</a:t>
            </a:r>
            <a:r>
              <a:rPr lang="en-CA" sz="1200" kern="1200">
                <a:solidFill>
                  <a:schemeClr val="tx1"/>
                </a:solidFill>
                <a:effectLst/>
                <a:latin typeface="+mn-lt"/>
                <a:ea typeface="+mn-ea"/>
                <a:cs typeface="+mn-cs"/>
              </a:rPr>
              <a:t>, part 2 of experiment 1. Now, we are going to be testing reaction time for an auditory stimulus.</a:t>
            </a:r>
            <a:r>
              <a:rPr lang="en-CA" sz="1200" b="1" kern="1200">
                <a:solidFill>
                  <a:schemeClr val="tx1"/>
                </a:solidFill>
                <a:effectLst/>
                <a:latin typeface="+mn-lt"/>
                <a:ea typeface="+mn-ea"/>
                <a:cs typeface="+mn-cs"/>
              </a:rPr>
              <a:t> (Play video).</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r>
              <a:rPr lang="en-CA" sz="1200" b="1" kern="1200">
                <a:solidFill>
                  <a:schemeClr val="tx1"/>
                </a:solidFill>
                <a:effectLst/>
                <a:latin typeface="+mn-lt"/>
                <a:ea typeface="+mn-ea"/>
                <a:cs typeface="+mn-cs"/>
              </a:rPr>
              <a:t>Instructions:</a:t>
            </a:r>
            <a:endParaRPr lang="en-CA" sz="1200" kern="1200">
              <a:solidFill>
                <a:schemeClr val="tx1"/>
              </a:solidFill>
              <a:effectLst/>
              <a:latin typeface="+mn-lt"/>
              <a:ea typeface="+mn-ea"/>
              <a:cs typeface="+mn-cs"/>
            </a:endParaRPr>
          </a:p>
          <a:p>
            <a:pPr marL="228600" lvl="0" indent="-228600">
              <a:buFont typeface="+mj-lt"/>
              <a:buAutoNum type="arabicPeriod"/>
            </a:pPr>
            <a:r>
              <a:rPr lang="en-CA" sz="1200" kern="1200">
                <a:solidFill>
                  <a:schemeClr val="tx1"/>
                </a:solidFill>
                <a:effectLst/>
                <a:latin typeface="+mn-lt"/>
                <a:ea typeface="+mn-ea"/>
                <a:cs typeface="+mn-cs"/>
              </a:rPr>
              <a:t>Open the </a:t>
            </a:r>
            <a:r>
              <a:rPr lang="en-CA" sz="1200" b="1" kern="1200">
                <a:solidFill>
                  <a:schemeClr val="tx1"/>
                </a:solidFill>
                <a:effectLst/>
                <a:latin typeface="+mn-lt"/>
                <a:ea typeface="+mn-ea"/>
                <a:cs typeface="+mn-cs"/>
              </a:rPr>
              <a:t>Auditory Reaction Time Test</a:t>
            </a:r>
            <a:endParaRPr lang="en-CA" sz="1200" kern="1200">
              <a:solidFill>
                <a:schemeClr val="tx1"/>
              </a:solidFill>
              <a:effectLst/>
              <a:latin typeface="+mn-lt"/>
              <a:ea typeface="+mn-ea"/>
              <a:cs typeface="+mn-cs"/>
            </a:endParaRPr>
          </a:p>
          <a:p>
            <a:pPr marL="228600" lvl="0" indent="-228600">
              <a:buFont typeface="+mj-lt"/>
              <a:buAutoNum type="arabicPeriod"/>
            </a:pPr>
            <a:r>
              <a:rPr lang="en-CA" sz="1200" kern="1200">
                <a:solidFill>
                  <a:schemeClr val="tx1"/>
                </a:solidFill>
                <a:effectLst/>
                <a:latin typeface="+mn-lt"/>
                <a:ea typeface="+mn-ea"/>
                <a:cs typeface="+mn-cs"/>
              </a:rPr>
              <a:t>Check to make sure your sound is on</a:t>
            </a:r>
          </a:p>
          <a:p>
            <a:pPr marL="228600" lvl="0" indent="-228600">
              <a:buFont typeface="+mj-lt"/>
              <a:buAutoNum type="arabicPeriod"/>
            </a:pPr>
            <a:r>
              <a:rPr lang="en-CA" sz="1200" kern="1200">
                <a:solidFill>
                  <a:schemeClr val="tx1"/>
                </a:solidFill>
                <a:effectLst/>
                <a:latin typeface="+mn-lt"/>
                <a:ea typeface="+mn-ea"/>
                <a:cs typeface="+mn-cs"/>
              </a:rPr>
              <a:t>Click anywhere to start the test</a:t>
            </a:r>
          </a:p>
          <a:p>
            <a:pPr marL="228600" lvl="0" indent="-228600">
              <a:buFont typeface="+mj-lt"/>
              <a:buAutoNum type="arabicPeriod"/>
            </a:pPr>
            <a:r>
              <a:rPr lang="en-CA" sz="1200" kern="1200">
                <a:solidFill>
                  <a:schemeClr val="tx1"/>
                </a:solidFill>
                <a:effectLst/>
                <a:latin typeface="+mn-lt"/>
                <a:ea typeface="+mn-ea"/>
                <a:cs typeface="+mn-cs"/>
              </a:rPr>
              <a:t>When you hear a sound, click as quickly as you can</a:t>
            </a:r>
          </a:p>
          <a:p>
            <a:pPr marL="228600" lvl="0" indent="-228600">
              <a:buFont typeface="+mj-lt"/>
              <a:buAutoNum type="arabicPeriod"/>
            </a:pPr>
            <a:r>
              <a:rPr lang="en-CA" sz="1200" kern="1200">
                <a:solidFill>
                  <a:schemeClr val="tx1"/>
                </a:solidFill>
                <a:effectLst/>
                <a:latin typeface="+mn-lt"/>
                <a:ea typeface="+mn-ea"/>
                <a:cs typeface="+mn-cs"/>
              </a:rPr>
              <a:t>Collect 5 trials and record your results for each trial</a:t>
            </a:r>
          </a:p>
          <a:p>
            <a:pPr marL="228600" lvl="0" indent="-228600">
              <a:buFont typeface="+mj-lt"/>
              <a:buAutoNum type="arabicPeriod"/>
            </a:pPr>
            <a:r>
              <a:rPr lang="en-CA" sz="1200" kern="1200">
                <a:solidFill>
                  <a:schemeClr val="tx1"/>
                </a:solidFill>
                <a:effectLst/>
                <a:latin typeface="+mn-lt"/>
                <a:ea typeface="+mn-ea"/>
                <a:cs typeface="+mn-cs"/>
              </a:rPr>
              <a:t>Calculate your average and record on your data collection sheet</a:t>
            </a:r>
          </a:p>
          <a:p>
            <a:endParaRPr lang="en-US"/>
          </a:p>
          <a:p>
            <a:r>
              <a:rPr lang="en-US" b="1"/>
              <a:t>Notes:</a:t>
            </a:r>
          </a:p>
          <a:p>
            <a:pPr marL="171450" indent="-171450">
              <a:buFont typeface="Wingdings" pitchFamily="2" charset="2"/>
              <a:buChar char="§"/>
            </a:pPr>
            <a:r>
              <a:rPr lang="en-US" b="0"/>
              <a:t>If sound won’t play, try hitting “preview sound” button or adjusting volume on computer</a:t>
            </a:r>
          </a:p>
          <a:p>
            <a:endParaRPr lang="en-US"/>
          </a:p>
          <a:p>
            <a:r>
              <a:rPr lang="en-US"/>
              <a:t>Reference: What is Your Reaction Speed to Sound? (n.d.). Retrieved October 22, 2020, from </a:t>
            </a:r>
            <a:r>
              <a:rPr lang="en-US">
                <a:hlinkClick r:id="rId3"/>
              </a:rPr>
              <a:t>https://playback.fm/audio-reaction-time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284484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We had our team do Experiments 1A and 1B, and this graph represents the average results. As you can see, we have response time in milliseconds (</a:t>
            </a:r>
            <a:r>
              <a:rPr lang="en-CA" sz="1200" kern="1200" err="1">
                <a:solidFill>
                  <a:schemeClr val="tx1"/>
                </a:solidFill>
                <a:effectLst/>
                <a:latin typeface="+mn-lt"/>
                <a:ea typeface="+mn-ea"/>
                <a:cs typeface="+mn-cs"/>
              </a:rPr>
              <a:t>ms</a:t>
            </a:r>
            <a:r>
              <a:rPr lang="en-CA" sz="1200" kern="1200">
                <a:solidFill>
                  <a:schemeClr val="tx1"/>
                </a:solidFill>
                <a:effectLst/>
                <a:latin typeface="+mn-lt"/>
                <a:ea typeface="+mn-ea"/>
                <a:cs typeface="+mn-cs"/>
              </a:rPr>
              <a:t>) on the Y-axis, and we have our different stimulus modalities on the X-axis. Based on our results, the average response time was around 320 </a:t>
            </a:r>
            <a:r>
              <a:rPr lang="en-CA" sz="1200" kern="1200" err="1">
                <a:solidFill>
                  <a:schemeClr val="tx1"/>
                </a:solidFill>
                <a:effectLst/>
                <a:latin typeface="+mn-lt"/>
                <a:ea typeface="+mn-ea"/>
                <a:cs typeface="+mn-cs"/>
              </a:rPr>
              <a:t>ms</a:t>
            </a:r>
            <a:r>
              <a:rPr lang="en-CA" sz="1200" kern="1200">
                <a:solidFill>
                  <a:schemeClr val="tx1"/>
                </a:solidFill>
                <a:effectLst/>
                <a:latin typeface="+mn-lt"/>
                <a:ea typeface="+mn-ea"/>
                <a:cs typeface="+mn-cs"/>
              </a:rPr>
              <a:t> for the visual stimulus, and around 250 </a:t>
            </a:r>
            <a:r>
              <a:rPr lang="en-CA" sz="1200" kern="1200" err="1">
                <a:solidFill>
                  <a:schemeClr val="tx1"/>
                </a:solidFill>
                <a:effectLst/>
                <a:latin typeface="+mn-lt"/>
                <a:ea typeface="+mn-ea"/>
                <a:cs typeface="+mn-cs"/>
              </a:rPr>
              <a:t>ms</a:t>
            </a:r>
            <a:r>
              <a:rPr lang="en-CA" sz="1200" kern="1200">
                <a:solidFill>
                  <a:schemeClr val="tx1"/>
                </a:solidFill>
                <a:effectLst/>
                <a:latin typeface="+mn-lt"/>
                <a:ea typeface="+mn-ea"/>
                <a:cs typeface="+mn-cs"/>
              </a:rPr>
              <a:t> for the auditory stimulus. This difference in response time is due to differences in processing time between visual and auditory stimuli.</a:t>
            </a:r>
          </a:p>
          <a:p>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Were your response times around the same as these averages, were they faster, or slower?</a:t>
            </a: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81338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Studies have shown that the average reaction time for an auditory stimulus is around 180 milliseconds, and the average reaction time for a visual stimulus is around 200-250 milliseconds.</a:t>
            </a:r>
            <a:r>
              <a:rPr lang="en-CA"/>
              <a:t> </a:t>
            </a:r>
            <a:endParaRPr lang="en-US"/>
          </a:p>
          <a:p>
            <a:endParaRPr lang="en-CA"/>
          </a:p>
          <a:p>
            <a:r>
              <a:rPr lang="en-CA" sz="1200" kern="1200">
                <a:solidFill>
                  <a:schemeClr val="tx1"/>
                </a:solidFill>
                <a:effectLst/>
                <a:latin typeface="+mn-lt"/>
                <a:ea typeface="+mn-ea"/>
                <a:cs typeface="+mn-cs"/>
              </a:rPr>
              <a:t>This is due to those differences in proximity to the central nervous system</a:t>
            </a:r>
            <a:r>
              <a:rPr lang="en-CA"/>
              <a:t> as well as the complexity of the two sensory modality pathways. O</a:t>
            </a:r>
            <a:r>
              <a:rPr lang="en-US" err="1"/>
              <a:t>ther</a:t>
            </a:r>
            <a:r>
              <a:rPr lang="en-US"/>
              <a:t> considerations include the number of connections in the brain required to process the stimuli, proximity to the brain and the complexity of the processing. </a:t>
            </a:r>
            <a:endParaRPr lang="en-CA"/>
          </a:p>
          <a:p>
            <a:endParaRPr lang="en-CA">
              <a:cs typeface="Calibri" panose="020F0502020204030204"/>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panose="020F0502020204030204"/>
            </a:endParaRPr>
          </a:p>
          <a:p>
            <a:r>
              <a:rPr lang="en-US" sz="1200" kern="1200">
                <a:solidFill>
                  <a:schemeClr val="tx1"/>
                </a:solidFill>
                <a:effectLst/>
                <a:latin typeface="+mn-lt"/>
                <a:ea typeface="+mn-ea"/>
                <a:cs typeface="+mn-cs"/>
              </a:rPr>
              <a:t>As mentioned earlier, the experiments we performed were truly measuring </a:t>
            </a:r>
            <a:r>
              <a:rPr lang="en-US" sz="1200" b="1" kern="1200">
                <a:solidFill>
                  <a:schemeClr val="tx1"/>
                </a:solidFill>
                <a:effectLst/>
                <a:latin typeface="+mn-lt"/>
                <a:ea typeface="+mn-ea"/>
                <a:cs typeface="+mn-cs"/>
              </a:rPr>
              <a:t>response time </a:t>
            </a:r>
            <a:r>
              <a:rPr lang="en-US" sz="1200" kern="1200">
                <a:solidFill>
                  <a:schemeClr val="tx1"/>
                </a:solidFill>
                <a:effectLst/>
                <a:latin typeface="+mn-lt"/>
                <a:ea typeface="+mn-ea"/>
                <a:cs typeface="+mn-cs"/>
              </a:rPr>
              <a:t>since we don’t have any EMG equipment to show us when muscle activation starts.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But, since we were doing the same movement for both experiments, which was clicking the screen, movement time would stay relatively constant for both experiments. Therefore, the differences in the overall response time are due to the differences in reaction time. You’re going to see this in the next experiment as well.</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3998213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Q1: What phase (or what phases) of response time is indicated by the onset of muscle activation?</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a:t>
            </a:r>
            <a:r>
              <a:rPr lang="en-US" sz="1200" kern="1200">
                <a:solidFill>
                  <a:schemeClr val="tx1"/>
                </a:solidFill>
                <a:effectLst/>
                <a:latin typeface="+mn-lt"/>
                <a:ea typeface="+mn-ea"/>
                <a:cs typeface="+mn-cs"/>
              </a:rPr>
              <a:t> Onset of muscle activity indicates the end of reaction time and the beginning of movement time.</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 Why does auditory reaction time tend to be faster than visual reaction time?</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 </a:t>
            </a:r>
            <a:r>
              <a:rPr lang="en-US" sz="1200" kern="1200">
                <a:solidFill>
                  <a:schemeClr val="tx1"/>
                </a:solidFill>
                <a:effectLst/>
                <a:latin typeface="+mn-lt"/>
                <a:ea typeface="+mn-ea"/>
                <a:cs typeface="+mn-cs"/>
              </a:rPr>
              <a:t>This is due to the proximity of auditory receptors to the central nervous system. The neural pathway for auditory signals is shorter than the pathway for visual signals</a:t>
            </a:r>
            <a:r>
              <a:rPr lang="en-US"/>
              <a:t> and less complex,</a:t>
            </a:r>
            <a:r>
              <a:rPr lang="en-US" sz="1200" kern="1200">
                <a:solidFill>
                  <a:schemeClr val="tx1"/>
                </a:solidFill>
                <a:effectLst/>
                <a:latin typeface="+mn-lt"/>
                <a:ea typeface="+mn-ea"/>
                <a:cs typeface="+mn-cs"/>
              </a:rPr>
              <a:t> and since they have less distance to travel, they can be processed faster.</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14</a:t>
            </a:fld>
            <a:endParaRPr lang="en-US"/>
          </a:p>
        </p:txBody>
      </p:sp>
    </p:spTree>
    <p:extLst>
      <p:ext uri="{BB962C8B-B14F-4D97-AF65-F5344CB8AC3E}">
        <p14:creationId xmlns:p14="http://schemas.microsoft.com/office/powerpoint/2010/main" val="129355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We talked about how different stimulus modalities can affect reaction time, and now we’re going to investigate some other factors that can affect reaction time with Hick’s Law.</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15</a:t>
            </a:fld>
            <a:endParaRPr lang="en-US"/>
          </a:p>
        </p:txBody>
      </p:sp>
    </p:spTree>
    <p:extLst>
      <p:ext uri="{BB962C8B-B14F-4D97-AF65-F5344CB8AC3E}">
        <p14:creationId xmlns:p14="http://schemas.microsoft.com/office/powerpoint/2010/main" val="152831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Hick's Law is in reference to the influences on reaction time. i.e. processes of the nervous system before movement is initiated.</a:t>
            </a:r>
            <a:endParaRPr lang="en-US"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16</a:t>
            </a:fld>
            <a:endParaRPr lang="en-US"/>
          </a:p>
        </p:txBody>
      </p:sp>
    </p:spTree>
    <p:extLst>
      <p:ext uri="{BB962C8B-B14F-4D97-AF65-F5344CB8AC3E}">
        <p14:creationId xmlns:p14="http://schemas.microsoft.com/office/powerpoint/2010/main" val="162199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One factor that can impact reaction time is </a:t>
            </a:r>
            <a:r>
              <a:rPr lang="en-CA" sz="1200" b="1" kern="1200">
                <a:solidFill>
                  <a:schemeClr val="tx1"/>
                </a:solidFill>
                <a:effectLst/>
                <a:latin typeface="+mn-lt"/>
                <a:ea typeface="+mn-ea"/>
                <a:cs typeface="+mn-cs"/>
              </a:rPr>
              <a:t>task complexity</a:t>
            </a:r>
            <a:r>
              <a:rPr lang="en-CA" sz="1200" kern="1200">
                <a:solidFill>
                  <a:schemeClr val="tx1"/>
                </a:solidFill>
                <a:effectLst/>
                <a:latin typeface="+mn-lt"/>
                <a:ea typeface="+mn-ea"/>
                <a:cs typeface="+mn-cs"/>
              </a:rPr>
              <a:t>. Tasks that require more cognitive effort can affect how fast we react and how well we perform. For example, a task that involves choosing between five possible responses will take more cognitive effort than a task that only has one possible response. More complex tasks are going to increase our reaction time, whereas less complex tasks will decrease reaction time. </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Another factor that can influence reaction time is the </a:t>
            </a:r>
            <a:r>
              <a:rPr lang="en-CA" sz="1200" b="1" kern="1200">
                <a:solidFill>
                  <a:schemeClr val="tx1"/>
                </a:solidFill>
                <a:effectLst/>
                <a:latin typeface="+mn-lt"/>
                <a:ea typeface="+mn-ea"/>
                <a:cs typeface="+mn-cs"/>
              </a:rPr>
              <a:t>predictability of a stimulus. </a:t>
            </a:r>
            <a:r>
              <a:rPr lang="en-CA" sz="1200" kern="1200">
                <a:solidFill>
                  <a:schemeClr val="tx1"/>
                </a:solidFill>
                <a:effectLst/>
                <a:latin typeface="+mn-lt"/>
                <a:ea typeface="+mn-ea"/>
                <a:cs typeface="+mn-cs"/>
              </a:rPr>
              <a:t>Knowing when a stimulus will appear will affect how fast you are able to react. For example, a predictable stimulus could be starting gun in a race that has a 3, 2, 1 countdown, because you would know when that stimulus is going off. A predictable stimulus will reduce reaction time, while an unpredictable stimulus will increase reaction time. </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We will focus on task complexity for the next few slides.</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17</a:t>
            </a:fld>
            <a:endParaRPr lang="en-US"/>
          </a:p>
        </p:txBody>
      </p:sp>
    </p:spTree>
    <p:extLst>
      <p:ext uri="{BB962C8B-B14F-4D97-AF65-F5344CB8AC3E}">
        <p14:creationId xmlns:p14="http://schemas.microsoft.com/office/powerpoint/2010/main" val="4130561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mn-lt"/>
                <a:ea typeface="+mn-ea"/>
                <a:cs typeface="+mn-cs"/>
              </a:rPr>
              <a:t>Hick’s Law </a:t>
            </a:r>
            <a:r>
              <a:rPr lang="en-CA" sz="1200" kern="1200">
                <a:solidFill>
                  <a:schemeClr val="tx1"/>
                </a:solidFill>
                <a:effectLst/>
                <a:latin typeface="+mn-lt"/>
                <a:ea typeface="+mn-ea"/>
                <a:cs typeface="+mn-cs"/>
              </a:rPr>
              <a:t>is the principle that relates task complexity to reaction time. Hick’s Law states that </a:t>
            </a:r>
            <a:r>
              <a:rPr lang="en-CA"/>
              <a:t>reaction </a:t>
            </a:r>
            <a:r>
              <a:rPr lang="en-CA" sz="1200" kern="1200">
                <a:solidFill>
                  <a:schemeClr val="tx1"/>
                </a:solidFill>
                <a:effectLst/>
                <a:latin typeface="+mn-lt"/>
                <a:ea typeface="+mn-ea"/>
                <a:cs typeface="+mn-cs"/>
              </a:rPr>
              <a:t>time will increase as the number of choices increases. Essentially, increased choices mean increased task complexity, which means increased processing time, and therefore, increased reaction time. </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We can see Hick’s Law in action when we look at the differences between simple and choice reaction time.</a:t>
            </a:r>
            <a:endParaRPr lang="en-CA" sz="1200" kern="1200">
              <a:solidFill>
                <a:schemeClr val="tx1"/>
              </a:solidFill>
              <a:effectLst/>
              <a:latin typeface="+mn-lt"/>
              <a:cs typeface="Calibri"/>
            </a:endParaRPr>
          </a:p>
          <a:p>
            <a:pPr marL="0" indent="0">
              <a:buFont typeface="Arial"/>
              <a:buNone/>
            </a:pPr>
            <a:endParaRPr lang="en-US"/>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18</a:t>
            </a:fld>
            <a:endParaRPr lang="en-US"/>
          </a:p>
        </p:txBody>
      </p:sp>
    </p:spTree>
    <p:extLst>
      <p:ext uri="{BB962C8B-B14F-4D97-AF65-F5344CB8AC3E}">
        <p14:creationId xmlns:p14="http://schemas.microsoft.com/office/powerpoint/2010/main" val="1402636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mn-lt"/>
                <a:ea typeface="+mn-ea"/>
                <a:cs typeface="+mn-cs"/>
              </a:rPr>
              <a:t>Simple reaction time </a:t>
            </a:r>
            <a:r>
              <a:rPr lang="en-CA" sz="1200" kern="1200">
                <a:solidFill>
                  <a:schemeClr val="tx1"/>
                </a:solidFill>
                <a:effectLst/>
                <a:latin typeface="+mn-lt"/>
                <a:ea typeface="+mn-ea"/>
                <a:cs typeface="+mn-cs"/>
              </a:rPr>
              <a:t>is the time it takes to respond to one stimulus with one corresponding response.</a:t>
            </a:r>
          </a:p>
          <a:p>
            <a:r>
              <a:rPr lang="en-CA"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For example, </a:t>
            </a:r>
            <a:r>
              <a:rPr lang="en-CA" sz="1200" kern="1200">
                <a:solidFill>
                  <a:schemeClr val="tx1"/>
                </a:solidFill>
                <a:effectLst/>
                <a:latin typeface="+mn-lt"/>
                <a:ea typeface="+mn-ea"/>
                <a:cs typeface="+mn-cs"/>
              </a:rPr>
              <a:t>at the start of a race when you hear the starting gun (stimulus), the only response is to start running. </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Also, experiments 1A and 1B that we just performed would both be examples of simple reaction time. For each experiment, there was only one stimulus, which was the screen turning green for the first experiment, and the ‘ring’ sound for the second experiment. There was also only one corresponding response for each stimulus, which was clicking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19</a:t>
            </a:fld>
            <a:endParaRPr lang="en-US"/>
          </a:p>
        </p:txBody>
      </p:sp>
    </p:spTree>
    <p:extLst>
      <p:ext uri="{BB962C8B-B14F-4D97-AF65-F5344CB8AC3E}">
        <p14:creationId xmlns:p14="http://schemas.microsoft.com/office/powerpoint/2010/main" val="330972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CA"/>
              <a:t>During this presentation, you will gain an understanding of motor learning and response time under the lens of neuroscience. </a:t>
            </a:r>
          </a:p>
          <a:p>
            <a:pPr marL="0" indent="0">
              <a:buFontTx/>
              <a:buNone/>
            </a:pPr>
            <a:endParaRPr lang="en-US"/>
          </a:p>
          <a:p>
            <a:pPr marL="0" indent="0">
              <a:buFont typeface="Arial"/>
              <a:buNone/>
            </a:pPr>
            <a:r>
              <a:rPr lang="en-CA"/>
              <a:t>You will get a chance to:</a:t>
            </a:r>
            <a:br>
              <a:rPr lang="en-CA"/>
            </a:br>
            <a:endParaRPr lang="en-US"/>
          </a:p>
          <a:p>
            <a:pPr lvl="0" indent="-171450">
              <a:buFont typeface="Wingdings" pitchFamily="2" charset="2"/>
              <a:buChar char="§"/>
            </a:pPr>
            <a:r>
              <a:rPr lang="en-US"/>
              <a:t>Examine the stages of motor learning</a:t>
            </a:r>
          </a:p>
          <a:p>
            <a:pPr lvl="0" indent="-171450">
              <a:buFont typeface="Wingdings" pitchFamily="2" charset="2"/>
              <a:buChar char="§"/>
            </a:pPr>
            <a:r>
              <a:rPr lang="en-US"/>
              <a:t>Investigate what makes a task automatic</a:t>
            </a:r>
          </a:p>
          <a:p>
            <a:pPr lvl="0" indent="-171450">
              <a:buFont typeface="Wingdings" pitchFamily="2" charset="2"/>
              <a:buChar char="§"/>
            </a:pPr>
            <a:r>
              <a:rPr lang="en-US"/>
              <a:t>Gain an understanding of the role of response time by investigating: Reaction Time and Movement Time, Hick’s Law, and </a:t>
            </a:r>
            <a:r>
              <a:rPr lang="en-US" err="1"/>
              <a:t>Fitt’s</a:t>
            </a:r>
            <a:r>
              <a:rPr lang="en-US"/>
              <a:t> Law.</a:t>
            </a:r>
          </a:p>
          <a:p>
            <a:pPr lvl="0" indent="-171450">
              <a:buFont typeface="Wingdings" pitchFamily="2" charset="2"/>
              <a:buChar char="§"/>
            </a:pPr>
            <a:endParaRPr lang="en-US"/>
          </a:p>
          <a:p>
            <a:pPr marL="0" indent="0">
              <a:buFont typeface="Arial"/>
              <a:buNone/>
            </a:pPr>
            <a:r>
              <a:rPr lang="en-CA"/>
              <a:t>We will explore each topic in more depth, perform experiments related to the topics, identify the expected results, and have some group discussions.</a:t>
            </a:r>
            <a:endParaRPr lang="en-US"/>
          </a:p>
          <a:p>
            <a:endParaRPr lang="en-US"/>
          </a:p>
        </p:txBody>
      </p:sp>
      <p:sp>
        <p:nvSpPr>
          <p:cNvPr id="4" name="Slide Number Placeholder 3"/>
          <p:cNvSpPr>
            <a:spLocks noGrp="1"/>
          </p:cNvSpPr>
          <p:nvPr>
            <p:ph type="sldNum" sz="quarter" idx="5"/>
          </p:nvPr>
        </p:nvSpPr>
        <p:spPr/>
        <p:txBody>
          <a:bodyPr/>
          <a:lstStyle/>
          <a:p>
            <a:fld id="{854BCFA3-BCAF-5D4B-A260-880D637D4D0E}" type="slidenum">
              <a:rPr lang="en-US" smtClean="0"/>
              <a:t>2</a:t>
            </a:fld>
            <a:endParaRPr lang="en-US"/>
          </a:p>
        </p:txBody>
      </p:sp>
    </p:spTree>
    <p:extLst>
      <p:ext uri="{BB962C8B-B14F-4D97-AF65-F5344CB8AC3E}">
        <p14:creationId xmlns:p14="http://schemas.microsoft.com/office/powerpoint/2010/main" val="348862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a:solidFill>
                  <a:schemeClr val="tx1"/>
                </a:solidFill>
                <a:effectLst/>
                <a:latin typeface="+mn-lt"/>
                <a:ea typeface="+mn-ea"/>
                <a:cs typeface="+mn-cs"/>
              </a:rPr>
              <a:t>Choice reaction time </a:t>
            </a:r>
            <a:r>
              <a:rPr lang="en-CA" sz="1200" kern="1200">
                <a:solidFill>
                  <a:schemeClr val="tx1"/>
                </a:solidFill>
                <a:effectLst/>
                <a:latin typeface="+mn-lt"/>
                <a:ea typeface="+mn-ea"/>
                <a:cs typeface="+mn-cs"/>
              </a:rPr>
              <a:t>is the time it takes to respond to multiple stimuli that each elicit a different response. </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For example, responding to a traffic light would involve choice reaction time. There are three different possible stimuli: red light, yellow light, and green light, and they each require a different response: stop, slow down, and go. Since the driver needs to decide the appropriate response for each stimulus, this would be a more complex task that requires more cognitive effort.</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Like the stimulus modality experiments, tests like simple versus choice reaction time give us more insight into different aspects of information processing.</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20</a:t>
            </a:fld>
            <a:endParaRPr lang="en-US"/>
          </a:p>
        </p:txBody>
      </p:sp>
    </p:spTree>
    <p:extLst>
      <p:ext uri="{BB962C8B-B14F-4D97-AF65-F5344CB8AC3E}">
        <p14:creationId xmlns:p14="http://schemas.microsoft.com/office/powerpoint/2010/main" val="294847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is </a:t>
            </a:r>
            <a:r>
              <a:rPr lang="en-CA" sz="1200" b="1" kern="1200">
                <a:solidFill>
                  <a:schemeClr val="tx1"/>
                </a:solidFill>
                <a:effectLst/>
                <a:latin typeface="+mn-lt"/>
                <a:ea typeface="+mn-ea"/>
                <a:cs typeface="+mn-cs"/>
              </a:rPr>
              <a:t>Experiment 2: Simple and Choice Reaction Time. (play video).</a:t>
            </a:r>
            <a:endParaRPr lang="en-CA" sz="1200" kern="1200">
              <a:solidFill>
                <a:schemeClr val="tx1"/>
              </a:solidFill>
              <a:effectLst/>
              <a:latin typeface="+mn-lt"/>
              <a:ea typeface="+mn-ea"/>
              <a:cs typeface="+mn-cs"/>
            </a:endParaRPr>
          </a:p>
          <a:p>
            <a:r>
              <a:rPr lang="en-CA" sz="1200" b="1"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n-CA" sz="1200" b="1" kern="1200">
                <a:solidFill>
                  <a:schemeClr val="tx1"/>
                </a:solidFill>
                <a:effectLst/>
                <a:latin typeface="+mn-lt"/>
                <a:ea typeface="+mn-ea"/>
                <a:cs typeface="+mn-cs"/>
              </a:rPr>
              <a:t>Instructions:</a:t>
            </a:r>
            <a:endParaRPr lang="en-CA" sz="1200" kern="1200">
              <a:solidFill>
                <a:schemeClr val="tx1"/>
              </a:solidFill>
              <a:effectLst/>
              <a:latin typeface="+mn-lt"/>
              <a:ea typeface="+mn-ea"/>
              <a:cs typeface="+mn-cs"/>
            </a:endParaRPr>
          </a:p>
          <a:p>
            <a:pPr marL="228600" lvl="0" indent="-228600">
              <a:buFont typeface="+mj-lt"/>
              <a:buAutoNum type="arabicPeriod"/>
            </a:pPr>
            <a:r>
              <a:rPr lang="en-CA" sz="1200" kern="1200">
                <a:solidFill>
                  <a:schemeClr val="tx1"/>
                </a:solidFill>
                <a:effectLst/>
                <a:latin typeface="+mn-lt"/>
                <a:ea typeface="+mn-ea"/>
                <a:cs typeface="+mn-cs"/>
              </a:rPr>
              <a:t>Open </a:t>
            </a:r>
            <a:r>
              <a:rPr lang="en-CA" sz="1200" b="1" kern="1200">
                <a:solidFill>
                  <a:schemeClr val="tx1"/>
                </a:solidFill>
                <a:effectLst/>
                <a:latin typeface="+mn-lt"/>
                <a:ea typeface="+mn-ea"/>
                <a:cs typeface="+mn-cs"/>
              </a:rPr>
              <a:t>Simple and Choice Reaction Time Test</a:t>
            </a:r>
            <a:endParaRPr lang="en-CA" sz="1200" kern="1200">
              <a:solidFill>
                <a:schemeClr val="tx1"/>
              </a:solidFill>
              <a:effectLst/>
              <a:latin typeface="+mn-lt"/>
              <a:ea typeface="+mn-ea"/>
              <a:cs typeface="+mn-cs"/>
            </a:endParaRPr>
          </a:p>
          <a:p>
            <a:pPr marL="228600" lvl="0" indent="-228600">
              <a:buFont typeface="+mj-lt"/>
              <a:buAutoNum type="arabicPeriod"/>
            </a:pPr>
            <a:r>
              <a:rPr lang="en-CA" sz="1200" kern="1200">
                <a:solidFill>
                  <a:schemeClr val="tx1"/>
                </a:solidFill>
                <a:effectLst/>
                <a:latin typeface="+mn-lt"/>
                <a:ea typeface="+mn-ea"/>
                <a:cs typeface="+mn-cs"/>
              </a:rPr>
              <a:t>Follow the instructions on the screen (you will perform the simple task first followed by the complex task)</a:t>
            </a:r>
          </a:p>
          <a:p>
            <a:pPr marL="228600" lvl="0" indent="-228600">
              <a:buFont typeface="+mj-lt"/>
              <a:buAutoNum type="arabicPeriod"/>
            </a:pPr>
            <a:r>
              <a:rPr lang="en-CA" sz="1200" kern="1200">
                <a:solidFill>
                  <a:schemeClr val="tx1"/>
                </a:solidFill>
                <a:effectLst/>
                <a:latin typeface="+mn-lt"/>
                <a:ea typeface="+mn-ea"/>
                <a:cs typeface="+mn-cs"/>
              </a:rPr>
              <a:t>Record your values for “response speed in simple task” and “response speed in choice task” </a:t>
            </a:r>
          </a:p>
          <a:p>
            <a:pPr marL="228600" indent="-228600">
              <a:buFont typeface="+mj-lt"/>
              <a:buAutoNum type="arabicPeriod"/>
            </a:pPr>
            <a:endParaRPr lang="en-US"/>
          </a:p>
          <a:p>
            <a:r>
              <a:rPr lang="en-US" b="1"/>
              <a:t>Notes: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a:cs typeface="Calibri"/>
              </a:rPr>
              <a:t>The black screen that shows response time will also show error %, this does not need to be recorded</a:t>
            </a:r>
            <a:endParaRPr lang="en-US" b="0"/>
          </a:p>
          <a:p>
            <a:endParaRPr lang="en-US"/>
          </a:p>
          <a:p>
            <a:r>
              <a:rPr lang="en-US"/>
              <a:t>Reference: Simple Choice Experiment (n.d.). Retrieved October 22, 2020, from </a:t>
            </a:r>
            <a:r>
              <a:rPr lang="en-US">
                <a:hlinkClick r:id="rId3"/>
              </a:rPr>
              <a:t>https://www.psytoolkit.org/lessons/experiment_simple_choice_rts.html</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348994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is our team’s results for the simple and choice tasks. As you can see on this graph, we have response time in milliseconds on our Y-axis, and our different task modalities on our X-axis. You’ll also notice that our team’s average response time for the choice task was longer than the simple task. The average response time was around 300 </a:t>
            </a:r>
            <a:r>
              <a:rPr lang="en-CA" sz="1200" kern="1200" err="1">
                <a:solidFill>
                  <a:schemeClr val="tx1"/>
                </a:solidFill>
                <a:effectLst/>
                <a:latin typeface="+mn-lt"/>
                <a:ea typeface="+mn-ea"/>
                <a:cs typeface="+mn-cs"/>
              </a:rPr>
              <a:t>ms</a:t>
            </a:r>
            <a:r>
              <a:rPr lang="en-CA" sz="1200" kern="1200">
                <a:solidFill>
                  <a:schemeClr val="tx1"/>
                </a:solidFill>
                <a:effectLst/>
                <a:latin typeface="+mn-lt"/>
                <a:ea typeface="+mn-ea"/>
                <a:cs typeface="+mn-cs"/>
              </a:rPr>
              <a:t> for simple task, and around 425 </a:t>
            </a:r>
            <a:r>
              <a:rPr lang="en-CA" sz="1200" kern="1200" err="1">
                <a:solidFill>
                  <a:schemeClr val="tx1"/>
                </a:solidFill>
                <a:effectLst/>
                <a:latin typeface="+mn-lt"/>
                <a:ea typeface="+mn-ea"/>
                <a:cs typeface="+mn-cs"/>
              </a:rPr>
              <a:t>ms</a:t>
            </a:r>
            <a:r>
              <a:rPr lang="en-CA" sz="1200" kern="1200">
                <a:solidFill>
                  <a:schemeClr val="tx1"/>
                </a:solidFill>
                <a:effectLst/>
                <a:latin typeface="+mn-lt"/>
                <a:ea typeface="+mn-ea"/>
                <a:cs typeface="+mn-cs"/>
              </a:rPr>
              <a:t> for choice task. These results were expected because we know that increased choices lead to increased decision making and processing time, and therefore an increased response time.</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Were your response times around the same as these averages, were they faster, or slower?</a:t>
            </a:r>
          </a:p>
          <a:p>
            <a:pPr marL="0" indent="0">
              <a:buFont typeface="Arial"/>
              <a:buNone/>
            </a:pPr>
            <a:endParaRPr lang="en-CA"/>
          </a:p>
          <a:p>
            <a:pPr marL="0" indent="0">
              <a:buFont typeface="Arial"/>
              <a:buNone/>
            </a:pPr>
            <a:endParaRPr lang="en-CA"/>
          </a:p>
          <a:p>
            <a:pPr marL="171450" indent="-171450">
              <a:buFont typeface="Arial"/>
              <a:buChar char="•"/>
            </a:pPr>
            <a:endParaRPr lang="en-CA"/>
          </a:p>
          <a:p>
            <a:pPr marL="0"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348611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The results for this experiment are consistent with Hick’s Law, which states that simple reaction time is faster than choice reaction time.</a:t>
            </a:r>
          </a:p>
          <a:p>
            <a:r>
              <a:rPr lang="en-CA"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To further illustrate the effect of Hick’s Law, imagine playing a whack-a-mole game and there is only one hole that the mole is popping out of. You should be able to quickly whack this mole. This would be an example of simple reaction time, since there is only one place where the mole is appearing. </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However, if there were six holes in this game, there are now several possibilities for where the mole might appear. You now need to process more options in order to accurately whack the mole, thereby increasing your reaction time. This would be an example of choice reaction time.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1375909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Q1: Why does an increased number of choices cause an increase in reaction time? A: </a:t>
            </a:r>
            <a:r>
              <a:rPr lang="en-US" sz="1200" kern="1200">
                <a:solidFill>
                  <a:schemeClr val="tx1"/>
                </a:solidFill>
                <a:effectLst/>
                <a:latin typeface="+mn-lt"/>
                <a:ea typeface="+mn-ea"/>
                <a:cs typeface="+mn-cs"/>
              </a:rPr>
              <a:t>As we mentioned on our Hick’s Law slide, increased choices means increased complexity, which will result in more processing time and higher cognitive demand. We know that the CNS acts as the interpreter of the body, and the CNS takes more time to process this information simply because there is more information to process.</a:t>
            </a:r>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Q2: How many stimuli will be present in a simple reaction time task?</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 </a:t>
            </a:r>
            <a:r>
              <a:rPr lang="en-US" sz="1200" kern="1200">
                <a:solidFill>
                  <a:schemeClr val="tx1"/>
                </a:solidFill>
                <a:effectLst/>
                <a:latin typeface="+mn-lt"/>
                <a:ea typeface="+mn-ea"/>
                <a:cs typeface="+mn-cs"/>
              </a:rPr>
              <a:t>Simple reaction time tasks will have only one stimulus with one corresponding response. If there is more than one stimulus with one possible response, this would fall into choice reaction time.</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24</a:t>
            </a:fld>
            <a:endParaRPr lang="en-US"/>
          </a:p>
        </p:txBody>
      </p:sp>
    </p:spTree>
    <p:extLst>
      <p:ext uri="{BB962C8B-B14F-4D97-AF65-F5344CB8AC3E}">
        <p14:creationId xmlns:p14="http://schemas.microsoft.com/office/powerpoint/2010/main" val="59238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we’re going to get into </a:t>
            </a:r>
            <a:r>
              <a:rPr lang="en-US" err="1"/>
              <a:t>Fitts’</a:t>
            </a:r>
            <a:r>
              <a:rPr lang="en-US"/>
              <a:t> Law.</a:t>
            </a:r>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2094605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 far, we’ve been focusing on factors that can impact reaction time. Now, we’re going to be focusing on factors that can impact movement time, which is the second component of response time.</a:t>
            </a:r>
          </a:p>
        </p:txBody>
      </p:sp>
      <p:sp>
        <p:nvSpPr>
          <p:cNvPr id="4" name="Slide Number Placeholder 3"/>
          <p:cNvSpPr>
            <a:spLocks noGrp="1"/>
          </p:cNvSpPr>
          <p:nvPr>
            <p:ph type="sldNum" sz="quarter" idx="5"/>
          </p:nvPr>
        </p:nvSpPr>
        <p:spPr/>
        <p:txBody>
          <a:bodyPr/>
          <a:lstStyle/>
          <a:p>
            <a:fld id="{8CCEF7D1-689C-4BC1-B59B-4A4CE078ECDF}" type="slidenum">
              <a:rPr lang="en-US" smtClean="0"/>
              <a:t>26</a:t>
            </a:fld>
            <a:endParaRPr lang="en-US"/>
          </a:p>
        </p:txBody>
      </p:sp>
    </p:spTree>
    <p:extLst>
      <p:ext uri="{BB962C8B-B14F-4D97-AF65-F5344CB8AC3E}">
        <p14:creationId xmlns:p14="http://schemas.microsoft.com/office/powerpoint/2010/main" val="933483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err="1">
                <a:solidFill>
                  <a:schemeClr val="tx1"/>
                </a:solidFill>
                <a:effectLst/>
                <a:latin typeface="+mn-lt"/>
                <a:ea typeface="+mn-ea"/>
                <a:cs typeface="+mn-cs"/>
              </a:rPr>
              <a:t>Fitts’</a:t>
            </a:r>
            <a:r>
              <a:rPr lang="en-CA" sz="1200" b="1" kern="1200">
                <a:solidFill>
                  <a:schemeClr val="tx1"/>
                </a:solidFill>
                <a:effectLst/>
                <a:latin typeface="+mn-lt"/>
                <a:ea typeface="+mn-ea"/>
                <a:cs typeface="+mn-cs"/>
              </a:rPr>
              <a:t> Law </a:t>
            </a:r>
            <a:r>
              <a:rPr lang="en-CA" sz="1200" kern="1200">
                <a:solidFill>
                  <a:schemeClr val="tx1"/>
                </a:solidFill>
                <a:effectLst/>
                <a:latin typeface="+mn-lt"/>
                <a:ea typeface="+mn-ea"/>
                <a:cs typeface="+mn-cs"/>
              </a:rPr>
              <a:t>states that in general, the smaller the targets are, the longer our movement time will be, and the farther apart the targets are, the longer our movement time will be.</a:t>
            </a:r>
          </a:p>
          <a:p>
            <a:r>
              <a:rPr lang="en-CA" sz="1200" kern="1200">
                <a:solidFill>
                  <a:schemeClr val="tx1"/>
                </a:solidFill>
                <a:effectLst/>
                <a:latin typeface="+mn-lt"/>
                <a:ea typeface="+mn-ea"/>
                <a:cs typeface="+mn-cs"/>
              </a:rPr>
              <a:t> </a:t>
            </a:r>
          </a:p>
          <a:p>
            <a:r>
              <a:rPr lang="en-CA" sz="1200" kern="1200">
                <a:solidFill>
                  <a:schemeClr val="tx1"/>
                </a:solidFill>
                <a:effectLst/>
                <a:latin typeface="+mn-lt"/>
                <a:ea typeface="+mn-ea"/>
                <a:cs typeface="+mn-cs"/>
              </a:rPr>
              <a:t>Movement time can be influenced by target width because wider targets tend to be easier to hit, and smaller targets tend to be more difficult to hit. Movement time can also be affected by amplitude because targets that are closer together require smaller movements, and targets that are far apart require larger movements. </a:t>
            </a:r>
          </a:p>
        </p:txBody>
      </p:sp>
      <p:sp>
        <p:nvSpPr>
          <p:cNvPr id="4" name="Slide Number Placeholder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2679293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Now, we are going to try out </a:t>
            </a:r>
            <a:r>
              <a:rPr lang="en-US" b="1" err="1"/>
              <a:t>Fitts’</a:t>
            </a:r>
            <a:r>
              <a:rPr lang="en-US" b="1"/>
              <a:t> Tapping Task </a:t>
            </a:r>
            <a:r>
              <a:rPr lang="en-US" b="0"/>
              <a:t>to see how your movement time is affected when targets become wider/narrower, and closer/further apart. </a:t>
            </a:r>
            <a:r>
              <a:rPr lang="en-US" b="1"/>
              <a:t>(play video).</a:t>
            </a:r>
          </a:p>
          <a:p>
            <a:endParaRPr lang="en-US" b="1"/>
          </a:p>
          <a:p>
            <a:r>
              <a:rPr lang="en-US" b="1"/>
              <a:t>Instructions:</a:t>
            </a:r>
          </a:p>
          <a:p>
            <a:pPr marL="228600" indent="-228600">
              <a:buAutoNum type="arabicPeriod"/>
            </a:pPr>
            <a:r>
              <a:rPr lang="en-US">
                <a:ea typeface="+mn-lt"/>
                <a:cs typeface="+mn-lt"/>
              </a:rPr>
              <a:t>Open </a:t>
            </a:r>
            <a:r>
              <a:rPr lang="en-US" b="1" err="1">
                <a:ea typeface="+mn-lt"/>
                <a:cs typeface="+mn-lt"/>
              </a:rPr>
              <a:t>Fitts’</a:t>
            </a:r>
            <a:r>
              <a:rPr lang="en-US" b="1">
                <a:ea typeface="+mn-lt"/>
                <a:cs typeface="+mn-lt"/>
              </a:rPr>
              <a:t> Tapping Task </a:t>
            </a:r>
            <a:endParaRPr lang="en-US" b="1" u="sng">
              <a:ea typeface="+mn-ea"/>
              <a:cs typeface="+mn-cs"/>
            </a:endParaRPr>
          </a:p>
          <a:p>
            <a:pPr marL="228600" indent="-228600">
              <a:buAutoNum type="arabicPeriod"/>
            </a:pPr>
            <a:r>
              <a:rPr lang="en-US" b="1">
                <a:ea typeface="+mn-lt"/>
                <a:cs typeface="+mn-lt"/>
              </a:rPr>
              <a:t>Change # of trials to 5 and press start</a:t>
            </a:r>
            <a:endParaRPr lang="en-US" b="1">
              <a:ea typeface="+mn-ea"/>
              <a:cs typeface="+mn-cs"/>
            </a:endParaRPr>
          </a:p>
          <a:p>
            <a:pPr marL="228600" indent="-228600">
              <a:buAutoNum type="arabicPeriod"/>
            </a:pPr>
            <a:r>
              <a:rPr lang="en-US">
                <a:ea typeface="+mn-lt"/>
                <a:cs typeface="+mn-lt"/>
              </a:rPr>
              <a:t>Click back and forth between the two targets (moving to click blue target)</a:t>
            </a:r>
            <a:endParaRPr lang="en-US">
              <a:ea typeface="+mn-ea"/>
              <a:cs typeface="+mn-cs"/>
            </a:endParaRPr>
          </a:p>
          <a:p>
            <a:pPr marL="228600" indent="-228600">
              <a:buAutoNum type="arabicPeriod"/>
            </a:pPr>
            <a:r>
              <a:rPr lang="en-US">
                <a:ea typeface="+mn-lt"/>
                <a:cs typeface="+mn-lt"/>
              </a:rPr>
              <a:t>Values will appear at the end of the experiment: A – amplitude, W – width, MT – movement time</a:t>
            </a:r>
            <a:endParaRPr lang="en-US">
              <a:ea typeface="+mn-ea"/>
              <a:cs typeface="+mn-cs"/>
            </a:endParaRPr>
          </a:p>
          <a:p>
            <a:pPr marL="228600" indent="-228600">
              <a:buAutoNum type="arabicPeriod"/>
            </a:pPr>
            <a:r>
              <a:rPr lang="en-US">
                <a:ea typeface="+mn-lt"/>
                <a:cs typeface="+mn-lt"/>
              </a:rPr>
              <a:t>Record the mean movement time for each trial on your data collection sheet</a:t>
            </a:r>
            <a:endParaRPr lang="en-US"/>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Reaction Time Test (n.d.). Retrieved October 22, 2020, from </a:t>
            </a:r>
            <a:r>
              <a:rPr lang="en-CA" sz="1200">
                <a:hlinkClick r:id="rId3"/>
              </a:rPr>
              <a:t>http://ergo.human.cornell.edu/FittsLaw/FittsLaw.html</a:t>
            </a:r>
            <a:endParaRPr lang="en-CA"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b="1"/>
          </a:p>
        </p:txBody>
      </p:sp>
      <p:sp>
        <p:nvSpPr>
          <p:cNvPr id="4" name="Slide Number Placeholder 3"/>
          <p:cNvSpPr>
            <a:spLocks noGrp="1"/>
          </p:cNvSpPr>
          <p:nvPr>
            <p:ph type="sldNum" sz="quarter" idx="5"/>
          </p:nvPr>
        </p:nvSpPr>
        <p:spPr/>
        <p:txBody>
          <a:bodyPr/>
          <a:lstStyle/>
          <a:p>
            <a:fld id="{8CCEF7D1-689C-4BC1-B59B-4A4CE078ECDF}" type="slidenum">
              <a:rPr lang="en-US" smtClean="0"/>
              <a:t>28</a:t>
            </a:fld>
            <a:endParaRPr lang="en-US"/>
          </a:p>
        </p:txBody>
      </p:sp>
    </p:spTree>
    <p:extLst>
      <p:ext uri="{BB962C8B-B14F-4D97-AF65-F5344CB8AC3E}">
        <p14:creationId xmlns:p14="http://schemas.microsoft.com/office/powerpoint/2010/main" val="2095135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There are two parameters to look at for the results of this experiment: movement amplitude and target width. We have movement time in milliseconds on our Y-axis, and amplitude on our X-axis. You’ll also notice that for each amplitude, we have three different bars for each target width (narrow, medium, and wide). </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Within each </a:t>
            </a:r>
            <a:r>
              <a:rPr lang="en-CA"/>
              <a:t>distance between bars(5, 10 and 15),</a:t>
            </a:r>
            <a:r>
              <a:rPr lang="en-CA" sz="1200" kern="1200">
                <a:solidFill>
                  <a:schemeClr val="tx1"/>
                </a:solidFill>
                <a:effectLst/>
                <a:latin typeface="+mn-lt"/>
                <a:ea typeface="+mn-ea"/>
                <a:cs typeface="+mn-cs"/>
              </a:rPr>
              <a:t> you’ll see that movement time decreases as the targets get wider. </a:t>
            </a:r>
            <a:r>
              <a:rPr lang="en-CA" sz="1200" b="1" kern="1200">
                <a:solidFill>
                  <a:schemeClr val="tx1"/>
                </a:solidFill>
                <a:effectLst/>
                <a:latin typeface="+mn-lt"/>
                <a:ea typeface="+mn-ea"/>
                <a:cs typeface="+mn-cs"/>
              </a:rPr>
              <a:t>(Click once to reveal arrows).</a:t>
            </a:r>
            <a:r>
              <a:rPr lang="en-CA" sz="1200" kern="1200">
                <a:solidFill>
                  <a:schemeClr val="tx1"/>
                </a:solidFill>
                <a:effectLst/>
                <a:latin typeface="+mn-lt"/>
                <a:ea typeface="+mn-ea"/>
                <a:cs typeface="+mn-cs"/>
              </a:rPr>
              <a:t> The narrow targets always have the longest movement time, followed by the medium targets, and then the wide targets. This is consistent with Fitts’ Law which states that as targets increase in width, movement time decreases.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You’ll also notice that movement time increases as the amplitude increases. (</a:t>
            </a:r>
            <a:r>
              <a:rPr lang="en-CA" sz="1200" b="1" kern="1200">
                <a:solidFill>
                  <a:schemeClr val="tx1"/>
                </a:solidFill>
                <a:effectLst/>
                <a:latin typeface="+mn-lt"/>
                <a:ea typeface="+mn-ea"/>
                <a:cs typeface="+mn-cs"/>
              </a:rPr>
              <a:t>Click once to reveal brackets and arrow). </a:t>
            </a:r>
            <a:r>
              <a:rPr lang="en-CA" sz="1200" kern="1200">
                <a:solidFill>
                  <a:schemeClr val="tx1"/>
                </a:solidFill>
                <a:effectLst/>
                <a:latin typeface="+mn-lt"/>
                <a:ea typeface="+mn-ea"/>
                <a:cs typeface="+mn-cs"/>
              </a:rPr>
              <a:t>This is also consistent with Fitts’ Law which states that as amplitude increases, movement time increases. </a:t>
            </a:r>
            <a:endParaRPr lang="en-CA" sz="1200" kern="1200">
              <a:solidFill>
                <a:schemeClr val="tx1"/>
              </a:solidFill>
              <a:effectLst/>
              <a:latin typeface="+mn-lt"/>
              <a:cs typeface="Calibri"/>
            </a:endParaRPr>
          </a:p>
          <a:p>
            <a:endParaRPr lang="en-CA"/>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29</a:t>
            </a:fld>
            <a:endParaRPr lang="en-US"/>
          </a:p>
        </p:txBody>
      </p:sp>
    </p:spTree>
    <p:extLst>
      <p:ext uri="{BB962C8B-B14F-4D97-AF65-F5344CB8AC3E}">
        <p14:creationId xmlns:p14="http://schemas.microsoft.com/office/powerpoint/2010/main" val="419807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To provide you with some background knowledge for this workshop, we’re going to talk a little bit about neuroscience as a study.</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a:t>
            </a:fld>
            <a:endParaRPr lang="en-US"/>
          </a:p>
        </p:txBody>
      </p:sp>
    </p:spTree>
    <p:extLst>
      <p:ext uri="{BB962C8B-B14F-4D97-AF65-F5344CB8AC3E}">
        <p14:creationId xmlns:p14="http://schemas.microsoft.com/office/powerpoint/2010/main" val="1766054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summarize, it is expected that for </a:t>
            </a:r>
            <a:r>
              <a:rPr lang="en-US" sz="1200" kern="1200" err="1">
                <a:solidFill>
                  <a:schemeClr val="tx1"/>
                </a:solidFill>
                <a:effectLst/>
                <a:latin typeface="+mn-lt"/>
                <a:ea typeface="+mn-ea"/>
                <a:cs typeface="+mn-cs"/>
              </a:rPr>
              <a:t>Fitts’</a:t>
            </a:r>
            <a:r>
              <a:rPr lang="en-US" sz="1200" kern="1200">
                <a:solidFill>
                  <a:schemeClr val="tx1"/>
                </a:solidFill>
                <a:effectLst/>
                <a:latin typeface="+mn-lt"/>
                <a:ea typeface="+mn-ea"/>
                <a:cs typeface="+mn-cs"/>
              </a:rPr>
              <a:t> Tapping Task, the targets that were wider and closer together had the shortest movement time, and the targets that were narrower and farther apart had the longest movement time. This is referred to as a speed-accuracy tradeoff, because in order to be more accurate with tapping targets that are narrow and far apart, we need to sacrifice quick movement time.</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30</a:t>
            </a:fld>
            <a:endParaRPr lang="en-US"/>
          </a:p>
        </p:txBody>
      </p:sp>
    </p:spTree>
    <p:extLst>
      <p:ext uri="{BB962C8B-B14F-4D97-AF65-F5344CB8AC3E}">
        <p14:creationId xmlns:p14="http://schemas.microsoft.com/office/powerpoint/2010/main" val="3699996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sz="1200" b="1" kern="1200">
                <a:solidFill>
                  <a:schemeClr val="tx1"/>
                </a:solidFill>
                <a:effectLst/>
                <a:latin typeface="+mn-lt"/>
                <a:ea typeface="+mn-ea"/>
                <a:cs typeface="+mn-cs"/>
              </a:rPr>
              <a:t>Q1: </a:t>
            </a:r>
            <a:r>
              <a:rPr lang="en-US" b="1">
                <a:solidFill>
                  <a:schemeClr val="accent5"/>
                </a:solidFill>
              </a:rPr>
              <a:t>Under which conditions would you expect to see the shortest movement time: targets are wide and far apart, targets are narrow and close together, or targets are wide and close together?</a:t>
            </a:r>
            <a:endParaRPr lang="en-US">
              <a:solidFill>
                <a:schemeClr val="accent5"/>
              </a:solidFill>
            </a:endParaRPr>
          </a:p>
          <a:p>
            <a:r>
              <a:rPr lang="en-US" sz="1200" b="1" kern="1200">
                <a:solidFill>
                  <a:schemeClr val="tx1"/>
                </a:solidFill>
                <a:effectLst/>
                <a:latin typeface="+mn-lt"/>
                <a:ea typeface="+mn-ea"/>
                <a:cs typeface="+mn-cs"/>
              </a:rPr>
              <a:t>A:</a:t>
            </a:r>
            <a:r>
              <a:rPr lang="en-US" sz="1200" kern="1200">
                <a:solidFill>
                  <a:schemeClr val="tx1"/>
                </a:solidFill>
                <a:effectLst/>
                <a:latin typeface="+mn-lt"/>
                <a:ea typeface="+mn-ea"/>
                <a:cs typeface="+mn-cs"/>
              </a:rPr>
              <a:t> We would expect to see the shortest movement time when targets are wide and close together. </a:t>
            </a:r>
            <a:r>
              <a:rPr lang="en-US" sz="1200" kern="1200" err="1">
                <a:solidFill>
                  <a:schemeClr val="tx1"/>
                </a:solidFill>
                <a:effectLst/>
                <a:latin typeface="+mn-lt"/>
                <a:ea typeface="+mn-ea"/>
                <a:cs typeface="+mn-cs"/>
              </a:rPr>
              <a:t>Fitts’</a:t>
            </a:r>
            <a:r>
              <a:rPr lang="en-US" sz="1200" kern="1200">
                <a:solidFill>
                  <a:schemeClr val="tx1"/>
                </a:solidFill>
                <a:effectLst/>
                <a:latin typeface="+mn-lt"/>
                <a:ea typeface="+mn-ea"/>
                <a:cs typeface="+mn-cs"/>
              </a:rPr>
              <a:t> Law states that movement time decreases as targets get wider and closer together. In that first condition, we would have to sacrifice some movement time to reach targets that are far apart since they require larger movements. In the second condition we would sacrifice movement time when we’re trying to hit those narrow targets, since they’re more difficult and the movements need more finetuning.</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Q2: What would happen to your accuracy in </a:t>
            </a:r>
            <a:r>
              <a:rPr lang="en-US" sz="1200" b="1" kern="1200" err="1">
                <a:solidFill>
                  <a:schemeClr val="tx1"/>
                </a:solidFill>
                <a:effectLst/>
                <a:latin typeface="+mn-lt"/>
                <a:ea typeface="+mn-ea"/>
                <a:cs typeface="+mn-cs"/>
              </a:rPr>
              <a:t>Fitts’</a:t>
            </a:r>
            <a:r>
              <a:rPr lang="en-US" sz="1200" b="1" kern="1200">
                <a:solidFill>
                  <a:schemeClr val="tx1"/>
                </a:solidFill>
                <a:effectLst/>
                <a:latin typeface="+mn-lt"/>
                <a:ea typeface="+mn-ea"/>
                <a:cs typeface="+mn-cs"/>
              </a:rPr>
              <a:t> Tapping</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Task</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if you decrease the speed in which you complete the task? </a:t>
            </a:r>
            <a:endParaRPr lang="en-CA"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 </a:t>
            </a:r>
            <a:r>
              <a:rPr lang="en-US" sz="1200" kern="1200">
                <a:solidFill>
                  <a:schemeClr val="tx1"/>
                </a:solidFill>
                <a:effectLst/>
                <a:latin typeface="+mn-lt"/>
                <a:ea typeface="+mn-ea"/>
                <a:cs typeface="+mn-cs"/>
              </a:rPr>
              <a:t>If you decrease movement speed, your accuracy will increase. This is the speed accuracy trade-off we mentioned earlier, so if you want a faster movement time you’ll need to sacrifice accuracy, if you want more accuracy, you’ll have to sacrifice some movement time.</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31</a:t>
            </a:fld>
            <a:endParaRPr lang="en-US"/>
          </a:p>
        </p:txBody>
      </p:sp>
    </p:spTree>
    <p:extLst>
      <p:ext uri="{BB962C8B-B14F-4D97-AF65-F5344CB8AC3E}">
        <p14:creationId xmlns:p14="http://schemas.microsoft.com/office/powerpoint/2010/main" val="176223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we will discuss automaticity!</a:t>
            </a:r>
          </a:p>
        </p:txBody>
      </p:sp>
      <p:sp>
        <p:nvSpPr>
          <p:cNvPr id="4" name="Slide Number Placeholder 3"/>
          <p:cNvSpPr>
            <a:spLocks noGrp="1"/>
          </p:cNvSpPr>
          <p:nvPr>
            <p:ph type="sldNum" sz="quarter" idx="5"/>
          </p:nvPr>
        </p:nvSpPr>
        <p:spPr/>
        <p:txBody>
          <a:bodyPr/>
          <a:lstStyle/>
          <a:p>
            <a:fld id="{8CCEF7D1-689C-4BC1-B59B-4A4CE078ECDF}" type="slidenum">
              <a:rPr lang="en-US" smtClean="0"/>
              <a:t>32</a:t>
            </a:fld>
            <a:endParaRPr lang="en-US"/>
          </a:p>
        </p:txBody>
      </p:sp>
    </p:spTree>
    <p:extLst>
      <p:ext uri="{BB962C8B-B14F-4D97-AF65-F5344CB8AC3E}">
        <p14:creationId xmlns:p14="http://schemas.microsoft.com/office/powerpoint/2010/main" val="1978522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Automaticity</a:t>
            </a:r>
            <a:r>
              <a:rPr lang="en-CA"/>
              <a:t> is the ability to perform a task with little to no conscious control. Automaticity is a measure of learning. It shows that a skill has become automatic to the performer.</a:t>
            </a:r>
            <a:endParaRPr lang="en-US"/>
          </a:p>
          <a:p>
            <a:endParaRPr lang="en-CA"/>
          </a:p>
          <a:p>
            <a:r>
              <a:rPr lang="en-CA">
                <a:cs typeface="Calibri"/>
              </a:rPr>
              <a:t>Thinking back to the traffic light example when we were discussing choice reaction time, it might take longer for a new driver to determine how to respond to a light changing. However, for someone that has been driving a long time, they may not require as much conscious effort to decide how to respond to the stimuli.</a:t>
            </a:r>
          </a:p>
          <a:p>
            <a:endParaRPr lang="en-CA"/>
          </a:p>
          <a:p>
            <a:pPr marL="0" indent="0">
              <a:buFont typeface="Arial"/>
              <a:buNone/>
            </a:pPr>
            <a:r>
              <a:rPr lang="en-CA"/>
              <a:t>How do we determine whether a task is automatic or not?</a:t>
            </a:r>
          </a:p>
          <a:p>
            <a:pPr marL="0" indent="0">
              <a:buFont typeface="Arial"/>
              <a:buNone/>
            </a:pPr>
            <a:endParaRPr lang="en-CA">
              <a:cs typeface="Calibri"/>
            </a:endParaRPr>
          </a:p>
          <a:p>
            <a:pPr marL="0" indent="0">
              <a:buFont typeface="Arial"/>
              <a:buNone/>
            </a:pPr>
            <a:r>
              <a:rPr lang="en-CA">
                <a:cs typeface="Calibri"/>
              </a:rPr>
              <a:t>Source for piano picture: </a:t>
            </a:r>
            <a:r>
              <a:rPr lang="en-US">
                <a:hlinkClick r:id="rId3"/>
              </a:rPr>
              <a:t>Automaticity: When People Do Things Automatically - The World of Work Project</a:t>
            </a:r>
            <a:endParaRPr lang="en-CA">
              <a:cs typeface="Calibri"/>
            </a:endParaRPr>
          </a:p>
          <a:p>
            <a:pPr marL="0" indent="0">
              <a:buFont typeface="Arial"/>
              <a:buNone/>
            </a:pPr>
            <a:endParaRPr lang="en-CA">
              <a:cs typeface="Calibri"/>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33</a:t>
            </a:fld>
            <a:endParaRPr lang="en-US"/>
          </a:p>
        </p:txBody>
      </p:sp>
    </p:spTree>
    <p:extLst>
      <p:ext uri="{BB962C8B-B14F-4D97-AF65-F5344CB8AC3E}">
        <p14:creationId xmlns:p14="http://schemas.microsoft.com/office/powerpoint/2010/main" val="3527909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determine if a task is automatic, one method is to use the </a:t>
            </a:r>
            <a:r>
              <a:rPr lang="en-US" b="1"/>
              <a:t>Dual-Task Paradigm</a:t>
            </a:r>
            <a:r>
              <a:rPr lang="en-US" b="0"/>
              <a:t>.</a:t>
            </a:r>
          </a:p>
          <a:p>
            <a:endParaRPr lang="en-US" b="0"/>
          </a:p>
          <a:p>
            <a:r>
              <a:rPr lang="en-US" b="0"/>
              <a:t>Dual-tasking is when a task is performed, and a second task is added. We often refer to this as multi-tasking. Multi-tasking occurs in everyday life, whether it be walking and chewing gum, listening to music while doing homework, or simply playing a sport.</a:t>
            </a:r>
            <a:endParaRPr lang="en-US" b="0">
              <a:cs typeface="Calibri"/>
            </a:endParaRPr>
          </a:p>
          <a:p>
            <a:endParaRPr lang="en-US" b="0"/>
          </a:p>
          <a:p>
            <a:r>
              <a:rPr lang="en-US" b="0"/>
              <a:t>The Dual-Task Paradigm states that if task 1 is automatic, </a:t>
            </a:r>
            <a:r>
              <a:rPr lang="en-US"/>
              <a:t>response time should</a:t>
            </a:r>
            <a:r>
              <a:rPr lang="en-US" b="0"/>
              <a:t> not worsen despite the addition of task 2. If task 1 performance worsens with the addition of task 2, this tells us that task 1 may not be automatic.</a:t>
            </a:r>
            <a:endParaRPr lang="en-US" b="0">
              <a:cs typeface="Calibri"/>
            </a:endParaRPr>
          </a:p>
          <a:p>
            <a:endParaRPr lang="en-US" b="0"/>
          </a:p>
          <a:p>
            <a:r>
              <a:rPr lang="en-US" b="0"/>
              <a:t>This paradigm helps us to understand how different tasks can interfere with each other and what type of tasks require more attention and cognitive effort.</a:t>
            </a:r>
            <a:endParaRPr lang="en-US" b="0">
              <a:cs typeface="Calibri"/>
            </a:endParaRPr>
          </a:p>
          <a:p>
            <a:endParaRPr lang="en-US" b="0"/>
          </a:p>
          <a:p>
            <a:endParaRPr lang="en-US" b="0"/>
          </a:p>
          <a:p>
            <a:endParaRPr lang="en-US" b="0"/>
          </a:p>
        </p:txBody>
      </p:sp>
      <p:sp>
        <p:nvSpPr>
          <p:cNvPr id="4" name="Slide Number Placeholder 3"/>
          <p:cNvSpPr>
            <a:spLocks noGrp="1"/>
          </p:cNvSpPr>
          <p:nvPr>
            <p:ph type="sldNum" sz="quarter" idx="5"/>
          </p:nvPr>
        </p:nvSpPr>
        <p:spPr/>
        <p:txBody>
          <a:bodyPr/>
          <a:lstStyle/>
          <a:p>
            <a:fld id="{8CCEF7D1-689C-4BC1-B59B-4A4CE078ECDF}" type="slidenum">
              <a:rPr lang="en-US" smtClean="0"/>
              <a:t>34</a:t>
            </a:fld>
            <a:endParaRPr lang="en-US"/>
          </a:p>
        </p:txBody>
      </p:sp>
    </p:spTree>
    <p:extLst>
      <p:ext uri="{BB962C8B-B14F-4D97-AF65-F5344CB8AC3E}">
        <p14:creationId xmlns:p14="http://schemas.microsoft.com/office/powerpoint/2010/main" val="165927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a:solidFill>
                  <a:schemeClr val="tx1"/>
                </a:solidFill>
                <a:effectLst/>
                <a:latin typeface="+mn-lt"/>
                <a:ea typeface="+mn-ea"/>
                <a:cs typeface="+mn-cs"/>
              </a:rPr>
              <a:t>This is </a:t>
            </a:r>
            <a:r>
              <a:rPr lang="en-CA" sz="1200" b="1" kern="1200">
                <a:solidFill>
                  <a:schemeClr val="tx1"/>
                </a:solidFill>
                <a:effectLst/>
                <a:latin typeface="+mn-lt"/>
                <a:ea typeface="+mn-ea"/>
                <a:cs typeface="+mn-cs"/>
              </a:rPr>
              <a:t>Experiment 4 Part 1: Single Task. </a:t>
            </a:r>
          </a:p>
          <a:p>
            <a:pPr lvl="0"/>
            <a:endParaRPr lang="en-CA" sz="1200" kern="1200">
              <a:solidFill>
                <a:schemeClr val="tx1"/>
              </a:solidFill>
              <a:effectLst/>
              <a:latin typeface="+mn-lt"/>
              <a:ea typeface="+mn-ea"/>
              <a:cs typeface="+mn-cs"/>
            </a:endParaRPr>
          </a:p>
          <a:p>
            <a:pPr marL="228600" lvl="0" indent="-228600">
              <a:buFont typeface="+mj-lt"/>
              <a:buAutoNum type="arabicPeriod"/>
            </a:pPr>
            <a:r>
              <a:rPr lang="en-CA" sz="1200" kern="1200">
                <a:solidFill>
                  <a:schemeClr val="tx1"/>
                </a:solidFill>
                <a:effectLst/>
                <a:latin typeface="+mn-lt"/>
                <a:ea typeface="+mn-ea"/>
                <a:cs typeface="+mn-cs"/>
              </a:rPr>
              <a:t>Have the participant walk to the 10 m mark and time them with a stopwatch</a:t>
            </a:r>
          </a:p>
          <a:p>
            <a:pPr marL="228600" lvl="0" indent="-228600">
              <a:buFont typeface="+mj-lt"/>
              <a:buAutoNum type="arabicPeriod"/>
            </a:pPr>
            <a:r>
              <a:rPr lang="en-CA" sz="1200" kern="1200">
                <a:solidFill>
                  <a:schemeClr val="tx1"/>
                </a:solidFill>
                <a:effectLst/>
                <a:latin typeface="+mn-lt"/>
                <a:ea typeface="+mn-ea"/>
                <a:cs typeface="+mn-cs"/>
              </a:rPr>
              <a:t>Record their time on the recording sheet</a:t>
            </a:r>
          </a:p>
          <a:p>
            <a:pPr marL="228600" lvl="0" indent="-228600">
              <a:buFont typeface="+mj-lt"/>
              <a:buAutoNum type="arabicPeriod"/>
            </a:pPr>
            <a:r>
              <a:rPr lang="en-CA" sz="1200" kern="1200">
                <a:solidFill>
                  <a:schemeClr val="tx1"/>
                </a:solidFill>
                <a:effectLst/>
                <a:latin typeface="+mn-lt"/>
                <a:ea typeface="+mn-ea"/>
                <a:cs typeface="+mn-cs"/>
              </a:rPr>
              <a:t>Calculate gait speed by diving walking distance (m) by walking time (s), and record on the recording sheet</a:t>
            </a:r>
          </a:p>
          <a:p>
            <a:pPr marL="228600" lvl="0" indent="-228600">
              <a:buFont typeface="+mj-lt"/>
              <a:buAutoNum type="arabicPeriod"/>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CA" sz="1200" kern="1200">
                <a:solidFill>
                  <a:schemeClr val="tx1"/>
                </a:solidFill>
                <a:effectLst/>
                <a:latin typeface="+mn-lt"/>
                <a:ea typeface="+mn-ea"/>
                <a:cs typeface="+mn-cs"/>
              </a:rPr>
              <a:t>Take turns being the participant and experimenter. Round numbers to 2 decimal points.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CA"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a:ea typeface="+mn-lt"/>
                <a:cs typeface="+mn-lt"/>
              </a:rPr>
              <a:t>Gait speed </a:t>
            </a:r>
            <a:r>
              <a:rPr lang="en-US" sz="1200">
                <a:ea typeface="+mn-lt"/>
                <a:cs typeface="+mn-lt"/>
              </a:rPr>
              <a:t>= walking distance (m) </a:t>
            </a:r>
            <a:r>
              <a:rPr lang="en-CA" sz="1200"/>
              <a:t>÷</a:t>
            </a:r>
            <a:r>
              <a:rPr lang="en-CA"/>
              <a:t> </a:t>
            </a:r>
            <a:r>
              <a:rPr lang="en-US" sz="1200">
                <a:ea typeface="+mn-lt"/>
                <a:cs typeface="+mn-lt"/>
              </a:rPr>
              <a:t>walking time (s)</a:t>
            </a:r>
          </a:p>
          <a:p>
            <a:pPr marL="228600" lvl="0" indent="-228600">
              <a:buFont typeface="+mj-lt"/>
              <a:buAutoNum type="arabicPeriod"/>
            </a:pPr>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endParaRPr lang="en-US" b="0"/>
          </a:p>
        </p:txBody>
      </p:sp>
      <p:sp>
        <p:nvSpPr>
          <p:cNvPr id="4" name="Slide Number Placeholder 3"/>
          <p:cNvSpPr>
            <a:spLocks noGrp="1"/>
          </p:cNvSpPr>
          <p:nvPr>
            <p:ph type="sldNum" sz="quarter" idx="5"/>
          </p:nvPr>
        </p:nvSpPr>
        <p:spPr/>
        <p:txBody>
          <a:bodyPr/>
          <a:lstStyle/>
          <a:p>
            <a:fld id="{8CCEF7D1-689C-4BC1-B59B-4A4CE078ECDF}" type="slidenum">
              <a:rPr lang="en-US" smtClean="0"/>
              <a:t>35</a:t>
            </a:fld>
            <a:endParaRPr lang="en-US"/>
          </a:p>
        </p:txBody>
      </p:sp>
    </p:spTree>
    <p:extLst>
      <p:ext uri="{BB962C8B-B14F-4D97-AF65-F5344CB8AC3E}">
        <p14:creationId xmlns:p14="http://schemas.microsoft.com/office/powerpoint/2010/main" val="3109606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This is </a:t>
            </a:r>
            <a:r>
              <a:rPr lang="en-CA" sz="1200" b="1" kern="1200">
                <a:solidFill>
                  <a:schemeClr val="tx1"/>
                </a:solidFill>
                <a:effectLst/>
                <a:latin typeface="+mn-lt"/>
                <a:ea typeface="+mn-ea"/>
                <a:cs typeface="+mn-cs"/>
              </a:rPr>
              <a:t>Experiment 4 Part 2: Dual-Task.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kern="1200">
                <a:solidFill>
                  <a:schemeClr val="tx1"/>
                </a:solidFill>
                <a:effectLst/>
                <a:latin typeface="+mn-lt"/>
                <a:ea typeface="+mn-ea"/>
                <a:cs typeface="+mn-cs"/>
              </a:rPr>
              <a:t>Have the participant walk 10m while counting backwards from 100 by 7s (</a:t>
            </a:r>
            <a:r>
              <a:rPr lang="en-CA" sz="1200" b="1" kern="1200">
                <a:solidFill>
                  <a:schemeClr val="tx1"/>
                </a:solidFill>
                <a:effectLst/>
                <a:latin typeface="+mn-lt"/>
                <a:ea typeface="+mn-ea"/>
                <a:cs typeface="+mn-cs"/>
              </a:rPr>
              <a:t>should be focusing on counting</a:t>
            </a:r>
            <a:r>
              <a:rPr lang="en-CA" sz="1200" kern="1200">
                <a:solidFill>
                  <a:schemeClr val="tx1"/>
                </a:solidFill>
                <a:effectLst/>
                <a:latin typeface="+mn-lt"/>
                <a:ea typeface="+mn-ea"/>
                <a:cs typeface="+mn-cs"/>
              </a:rPr>
              <a:t>), and time them with a stopwatch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kern="1200">
                <a:solidFill>
                  <a:schemeClr val="tx1"/>
                </a:solidFill>
                <a:effectLst/>
                <a:latin typeface="+mn-lt"/>
                <a:ea typeface="+mn-ea"/>
                <a:cs typeface="+mn-cs"/>
              </a:rPr>
              <a:t>Record their time on the recording sheet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kern="1200">
                <a:solidFill>
                  <a:schemeClr val="tx1"/>
                </a:solidFill>
                <a:effectLst/>
                <a:latin typeface="+mn-lt"/>
                <a:ea typeface="+mn-ea"/>
                <a:cs typeface="+mn-cs"/>
              </a:rPr>
              <a:t>Calculate gait speed by dividing walking distance (m) by walking time (s)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kern="1200">
                <a:solidFill>
                  <a:schemeClr val="tx1"/>
                </a:solidFill>
                <a:effectLst/>
                <a:latin typeface="+mn-lt"/>
                <a:ea typeface="+mn-ea"/>
                <a:cs typeface="+mn-cs"/>
              </a:rPr>
              <a:t>Calculate percentage of dual-task cost using the dual-task cost equation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Take turns being the participant and experimenter. Round numbers to 2 decimal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a typeface="+mn-lt"/>
                <a:cs typeface="+mn-lt"/>
              </a:rPr>
              <a:t>Gait speed </a:t>
            </a:r>
            <a:r>
              <a:rPr lang="en-US" sz="1200">
                <a:ea typeface="+mn-lt"/>
                <a:cs typeface="+mn-lt"/>
              </a:rPr>
              <a:t>= walking distance (m) </a:t>
            </a:r>
            <a:r>
              <a:rPr lang="en-CA" sz="1200"/>
              <a:t>÷ </a:t>
            </a:r>
            <a:r>
              <a:rPr lang="en-US" sz="1200">
                <a:ea typeface="+mn-lt"/>
                <a:cs typeface="+mn-lt"/>
              </a:rPr>
              <a:t>walking time (s)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a typeface="+mn-lt"/>
                <a:cs typeface="+mn-lt"/>
              </a:rPr>
              <a:t>Dual-Task cost </a:t>
            </a:r>
            <a:r>
              <a:rPr lang="en-US" sz="1200">
                <a:ea typeface="+mn-lt"/>
                <a:cs typeface="+mn-lt"/>
              </a:rPr>
              <a:t>= [(gait speed for DT – gait speed for ST) </a:t>
            </a:r>
            <a:r>
              <a:rPr lang="en-CA" sz="1200"/>
              <a:t>÷</a:t>
            </a:r>
            <a:r>
              <a:rPr lang="en-US" sz="1200">
                <a:ea typeface="+mn-lt"/>
                <a:cs typeface="+mn-lt"/>
              </a:rPr>
              <a:t> gait speed for ST] x 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kern="1200">
              <a:solidFill>
                <a:schemeClr val="tx1"/>
              </a:solidFill>
              <a:effectLst/>
              <a:latin typeface="+mn-lt"/>
              <a:ea typeface="+mn-ea"/>
              <a:cs typeface="+mn-cs"/>
            </a:endParaRPr>
          </a:p>
          <a:p>
            <a:pPr lvl="0"/>
            <a:endParaRPr lang="en-CA"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36</a:t>
            </a:fld>
            <a:endParaRPr lang="en-US"/>
          </a:p>
        </p:txBody>
      </p:sp>
    </p:spTree>
    <p:extLst>
      <p:ext uri="{BB962C8B-B14F-4D97-AF65-F5344CB8AC3E}">
        <p14:creationId xmlns:p14="http://schemas.microsoft.com/office/powerpoint/2010/main" val="2143581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had our team perform the Dual-Task activity, and these are the average results. As you can see, we have gait speed in m/s on our Y-axis, and the task types on our X-axis. You’ll notice that gait speed was faster for the single task than the dual-task. The average gait speed was around 1.02 m/s for single task, and around 1.88 m/s for dual-task.</a:t>
            </a:r>
          </a:p>
          <a:p>
            <a:endParaRPr lang="en-US"/>
          </a:p>
          <a:p>
            <a:r>
              <a:rPr lang="en-US"/>
              <a:t>These results are expected, because walking is not considered an automatic task. The Dual-Task Paradigm states that if a task is not automatic, the addition of a second task will worsen the performance of the first task, which is consistent with these results. When the cognitive task was added to the walking task, walking performance declined.</a:t>
            </a:r>
          </a:p>
          <a:p>
            <a:endParaRPr lang="en-US"/>
          </a:p>
        </p:txBody>
      </p:sp>
      <p:sp>
        <p:nvSpPr>
          <p:cNvPr id="4" name="Slide Number Placeholder 3"/>
          <p:cNvSpPr>
            <a:spLocks noGrp="1"/>
          </p:cNvSpPr>
          <p:nvPr>
            <p:ph type="sldNum" sz="quarter" idx="5"/>
          </p:nvPr>
        </p:nvSpPr>
        <p:spPr/>
        <p:txBody>
          <a:bodyPr/>
          <a:lstStyle/>
          <a:p>
            <a:fld id="{854BCFA3-BCAF-5D4B-A260-880D637D4D0E}" type="slidenum">
              <a:rPr lang="en-US" smtClean="0"/>
              <a:t>37</a:t>
            </a:fld>
            <a:endParaRPr lang="en-US"/>
          </a:p>
        </p:txBody>
      </p:sp>
    </p:spTree>
    <p:extLst>
      <p:ext uri="{BB962C8B-B14F-4D97-AF65-F5344CB8AC3E}">
        <p14:creationId xmlns:p14="http://schemas.microsoft.com/office/powerpoint/2010/main" val="587383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the dual-task activity, you likely noticed that walking and simultaneously counting backwards had a negative impact on your performance. Since these activities interfere with each other, neither task can be considered automatic. </a:t>
            </a:r>
          </a:p>
          <a:p>
            <a:endParaRPr lang="en-US"/>
          </a:p>
          <a:p>
            <a:r>
              <a:rPr lang="en-CA"/>
              <a:t>There are a lot of tasks that are not as automatic as we think. For example, walking is something we do everyday, and many would think it requires little to no conscious control. However, studies show that when asked to perform different cognitive tasks while walking, like counting backwards, participants slow down. They also perform better on some of the cognitive tasks when they walk more slowly. This tells us that even tasks that seem simple and effortless can require some level of cognitive effort when dual-tasking. </a:t>
            </a:r>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38</a:t>
            </a:fld>
            <a:endParaRPr lang="en-US"/>
          </a:p>
        </p:txBody>
      </p:sp>
    </p:spTree>
    <p:extLst>
      <p:ext uri="{BB962C8B-B14F-4D97-AF65-F5344CB8AC3E}">
        <p14:creationId xmlns:p14="http://schemas.microsoft.com/office/powerpoint/2010/main" val="4017186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5"/>
                </a:solidFill>
              </a:rPr>
              <a:t>What do errors tell us about automaticity?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accent5"/>
                </a:solidFill>
              </a:rPr>
              <a:t>If a learner is making a lot of errors when multitasking, we can assume that at least one of the tasks being performed is not automatic. Increased errors can be indicative of a worsened performance, and the Dual-Task Paradigm states that if the performance of a task worsens with the addition of a second task, the first task is not automatic.</a:t>
            </a:r>
            <a:endParaRPr lang="en-US" b="0">
              <a:solidFill>
                <a:schemeClr val="accent5"/>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5"/>
                </a:solidFill>
              </a:rPr>
              <a:t>What does the Dual-Task Paradigm tell us about scenarios like texting and driving, where neither driving nor texting can be considered automatic? </a:t>
            </a:r>
            <a:endParaRPr lang="en-US"/>
          </a:p>
          <a:p>
            <a:r>
              <a:rPr lang="en-US"/>
              <a:t>The Dual-Task Paradigm gives us insight about how much our task performances can be impacted when we introduce a second task. Since driving is not automatic, the addition of a second task will substantially affect your ability to drive. It is important that we understand how dual-tasking can worsen our performance in non-automatic tasks so that we avoid dangerous situations like texting and driving.</a:t>
            </a:r>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39</a:t>
            </a:fld>
            <a:endParaRPr lang="en-US"/>
          </a:p>
        </p:txBody>
      </p:sp>
    </p:spTree>
    <p:extLst>
      <p:ext uri="{BB962C8B-B14F-4D97-AF65-F5344CB8AC3E}">
        <p14:creationId xmlns:p14="http://schemas.microsoft.com/office/powerpoint/2010/main" val="301721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What is Neuroscience? </a:t>
            </a:r>
            <a:r>
              <a:rPr lang="en-CA" sz="1200" b="1" kern="1200">
                <a:solidFill>
                  <a:schemeClr val="tx1"/>
                </a:solidFill>
                <a:effectLst/>
                <a:latin typeface="+mn-lt"/>
                <a:ea typeface="+mn-ea"/>
                <a:cs typeface="+mn-cs"/>
              </a:rPr>
              <a:t>Neuroscience</a:t>
            </a:r>
            <a:r>
              <a:rPr lang="en-CA" sz="1200" kern="1200">
                <a:solidFill>
                  <a:schemeClr val="tx1"/>
                </a:solidFill>
                <a:effectLst/>
                <a:latin typeface="+mn-lt"/>
                <a:ea typeface="+mn-ea"/>
                <a:cs typeface="+mn-cs"/>
              </a:rPr>
              <a:t> is the scientific study of the nervous system. In Kinesiology, we are specifically interested in studying the neural networks that control movement and human behaviour. Some examples of movement or behaviours could include cycling, jogging, and throwing or catching a frisbee. We’re also interested in studying movement disorders and neurological diseases such as Parkinson’s Disease.</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4</a:t>
            </a:fld>
            <a:endParaRPr lang="en-US"/>
          </a:p>
        </p:txBody>
      </p:sp>
    </p:spTree>
    <p:extLst>
      <p:ext uri="{BB962C8B-B14F-4D97-AF65-F5344CB8AC3E}">
        <p14:creationId xmlns:p14="http://schemas.microsoft.com/office/powerpoint/2010/main" val="3601131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Earlier in this presentation, we mentioned how reaction time can be used to assess speed of processing. </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In everyday life on several occasions, we have to process stimuli from our environment and make the appropriate movement. A prime example is regaining balance when we slip, trip, or are knocked off our feet.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At the University of Waterloo, we are interested in understanding the control of balance and how this control reflects health and disease. One of our researchers, Dr. Bill McIlroy is interested in reaction time when an individual loses their balance. Measuring reaction time in the muscles controlling the ankle allow us to assess how quick individuals can respond and regain their balance. A longer reaction time can be seen in older adults.</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Reaction time is test on a moving platform. While on the moving platform, participants are hooked up to track brain and lower leg muscle activity using specialized equipment. </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Here is a video showing Canadian icon, David Suzuki, visiting our Kinesiology labs and testing his balance on a moving platform. </a:t>
            </a:r>
            <a:r>
              <a:rPr lang="en-CA" sz="1200" b="1" kern="1200">
                <a:solidFill>
                  <a:schemeClr val="tx1"/>
                </a:solidFill>
                <a:effectLst/>
                <a:latin typeface="+mn-lt"/>
                <a:ea typeface="+mn-ea"/>
                <a:cs typeface="+mn-cs"/>
              </a:rPr>
              <a:t>(play video).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1D242D2-4247-8047-9AE8-7A55652FFA65}" type="slidenum">
              <a:rPr lang="en-US" smtClean="0"/>
              <a:t>40</a:t>
            </a:fld>
            <a:endParaRPr lang="en-US"/>
          </a:p>
        </p:txBody>
      </p:sp>
    </p:spTree>
    <p:extLst>
      <p:ext uri="{BB962C8B-B14F-4D97-AF65-F5344CB8AC3E}">
        <p14:creationId xmlns:p14="http://schemas.microsoft.com/office/powerpoint/2010/main" val="204127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42</a:t>
            </a:fld>
            <a:endParaRPr lang="en-US"/>
          </a:p>
        </p:txBody>
      </p:sp>
    </p:spTree>
    <p:extLst>
      <p:ext uri="{BB962C8B-B14F-4D97-AF65-F5344CB8AC3E}">
        <p14:creationId xmlns:p14="http://schemas.microsoft.com/office/powerpoint/2010/main" val="4278352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 this workshop, we’ve talked about </a:t>
            </a:r>
            <a:r>
              <a:rPr lang="en-US"/>
              <a:t>reaction time, movement time and response time, and how they can be influenced. It’s also important to understand </a:t>
            </a:r>
            <a:r>
              <a:rPr lang="en-US" i="1"/>
              <a:t>why </a:t>
            </a:r>
            <a:r>
              <a:rPr lang="en-US" i="0"/>
              <a:t>we should learn about these things. The data collected in these research studies at UW can give us more insight regarding how reaction time may vary among different populations. These findings can potentially be used to help prevent dangerous falls, especially in populations that are more prone to falls. </a:t>
            </a:r>
            <a:r>
              <a:rPr lang="en-US" sz="1200" kern="1200">
                <a:solidFill>
                  <a:schemeClr val="tx1"/>
                </a:solidFill>
                <a:effectLst/>
                <a:latin typeface="+mn-lt"/>
                <a:ea typeface="+mn-ea"/>
                <a:cs typeface="+mn-cs"/>
              </a:rPr>
              <a:t>We hope this workshop provided you with some more neuroscience knowledge and that you’ll think back to these concepts when you experience them in your everyday life.</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43</a:t>
            </a:fld>
            <a:endParaRPr lang="en-US"/>
          </a:p>
        </p:txBody>
      </p:sp>
    </p:spTree>
    <p:extLst>
      <p:ext uri="{BB962C8B-B14F-4D97-AF65-F5344CB8AC3E}">
        <p14:creationId xmlns:p14="http://schemas.microsoft.com/office/powerpoint/2010/main" val="88588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In order to understand neuroscience, we need to know a little bit about neuroanatomy.</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The human nervous system allows us to process information from our environment and respond to different signals through our various senses. The nervous system has 2 main components: the central nervous system (CNS) and the peripheral nervous system (PNS).</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The CNS consists of the brain and the spinal cord and is responsible for interpreting stimuli from our environment and determining the appropriate response. For example, if you were driving and came across a red light, your CNS would interpret the red-light stimulus and decide that you need to apply the brakes. The brain has multiple lobes. This allows the brain to process, organize, and store different types of information. For example, the occipital lobe is primarily responsible for processing visual information, while the temporal lobe is primarily responsible for processing auditory information.</a:t>
            </a:r>
            <a:r>
              <a:rPr lang="en-CA"/>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The PNS functions to carry information to and from the CNS. The body has many networks of nerves that merge with the CNS and extend throughout the body. This allows for the transmission of information. We have sensory receptors all over our bodies that detect different stimuli, and you can see that our nerves extend to every edge on the body to allow for communication between receptors and nerves. When receptors detect stimuli, they transmit that information to what are known as </a:t>
            </a:r>
            <a:r>
              <a:rPr lang="en-CA" sz="1200" b="1" kern="1200">
                <a:solidFill>
                  <a:schemeClr val="tx1"/>
                </a:solidFill>
                <a:effectLst/>
                <a:latin typeface="+mn-lt"/>
                <a:ea typeface="+mn-ea"/>
                <a:cs typeface="+mn-cs"/>
              </a:rPr>
              <a:t>afferent</a:t>
            </a:r>
            <a:r>
              <a:rPr lang="en-CA" sz="1200" kern="1200">
                <a:solidFill>
                  <a:schemeClr val="tx1"/>
                </a:solidFill>
                <a:effectLst/>
                <a:latin typeface="+mn-lt"/>
                <a:ea typeface="+mn-ea"/>
                <a:cs typeface="+mn-cs"/>
              </a:rPr>
              <a:t> neurons. Afferent neurons then transmit the information to the CNS where it gets interpreted, and the response signal travels to the appropriate muscles or tissues via </a:t>
            </a:r>
            <a:r>
              <a:rPr lang="en-CA" sz="1200" b="1" kern="1200">
                <a:solidFill>
                  <a:schemeClr val="tx1"/>
                </a:solidFill>
                <a:effectLst/>
                <a:latin typeface="+mn-lt"/>
                <a:ea typeface="+mn-ea"/>
                <a:cs typeface="+mn-cs"/>
              </a:rPr>
              <a:t>efferent</a:t>
            </a:r>
            <a:r>
              <a:rPr lang="en-CA" sz="1200" kern="1200">
                <a:solidFill>
                  <a:schemeClr val="tx1"/>
                </a:solidFill>
                <a:effectLst/>
                <a:latin typeface="+mn-lt"/>
                <a:ea typeface="+mn-ea"/>
                <a:cs typeface="+mn-cs"/>
              </a:rPr>
              <a:t> neurons.</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endParaRPr lang="en-CA" sz="1200"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319138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a:solidFill>
                  <a:schemeClr val="tx1"/>
                </a:solidFill>
                <a:effectLst/>
                <a:latin typeface="+mn-lt"/>
                <a:ea typeface="+mn-ea"/>
                <a:cs typeface="+mn-cs"/>
              </a:rPr>
              <a:t>Now, we’re going to talk about </a:t>
            </a:r>
            <a:r>
              <a:rPr lang="en-CA"/>
              <a:t>response</a:t>
            </a:r>
            <a:r>
              <a:rPr lang="en-CA" sz="1200" b="0" kern="1200">
                <a:solidFill>
                  <a:schemeClr val="tx1"/>
                </a:solidFill>
                <a:effectLst/>
                <a:latin typeface="+mn-lt"/>
                <a:ea typeface="+mn-ea"/>
                <a:cs typeface="+mn-cs"/>
              </a:rPr>
              <a:t> time and what is occurring in the nervous system when we respond to a stimulus.</a:t>
            </a: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6</a:t>
            </a:fld>
            <a:endParaRPr lang="en-US"/>
          </a:p>
        </p:txBody>
      </p:sp>
    </p:spTree>
    <p:extLst>
      <p:ext uri="{BB962C8B-B14F-4D97-AF65-F5344CB8AC3E}">
        <p14:creationId xmlns:p14="http://schemas.microsoft.com/office/powerpoint/2010/main" val="4055316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One way we measure the speed of the brain is by connecting a stimulus to a corresponding movement. This time measurement is known as </a:t>
            </a:r>
            <a:r>
              <a:rPr lang="en-US" sz="1200" b="1" kern="1200">
                <a:solidFill>
                  <a:schemeClr val="tx1"/>
                </a:solidFill>
                <a:effectLst/>
                <a:latin typeface="+mn-lt"/>
                <a:ea typeface="+mn-ea"/>
                <a:cs typeface="+mn-cs"/>
              </a:rPr>
              <a:t>Response Time.</a:t>
            </a:r>
            <a:r>
              <a:rPr lang="en-US" sz="1200" kern="1200">
                <a:solidFill>
                  <a:schemeClr val="tx1"/>
                </a:solidFill>
                <a:effectLst/>
                <a:latin typeface="+mn-lt"/>
                <a:ea typeface="+mn-ea"/>
                <a:cs typeface="+mn-cs"/>
              </a:rPr>
              <a:t> As you can see in this diagram, response time includes both reaction time and movement time. </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US" b="1"/>
              <a:t>***</a:t>
            </a:r>
            <a:r>
              <a:rPr lang="en-US" sz="1200" b="1" kern="1200">
                <a:solidFill>
                  <a:schemeClr val="tx1"/>
                </a:solidFill>
                <a:effectLst/>
                <a:latin typeface="+mn-lt"/>
                <a:ea typeface="+mn-ea"/>
                <a:cs typeface="+mn-cs"/>
              </a:rPr>
              <a:t>Reaction</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time (RT)</a:t>
            </a:r>
            <a:r>
              <a:rPr lang="en-US" sz="1200" kern="1200">
                <a:solidFill>
                  <a:schemeClr val="tx1"/>
                </a:solidFill>
                <a:effectLst/>
                <a:latin typeface="+mn-lt"/>
                <a:ea typeface="+mn-ea"/>
                <a:cs typeface="+mn-cs"/>
              </a:rPr>
              <a:t> is the time it takes to </a:t>
            </a:r>
            <a:r>
              <a:rPr lang="en-CA" sz="1200" i="1" kern="1200">
                <a:solidFill>
                  <a:schemeClr val="tx1"/>
                </a:solidFill>
                <a:effectLst/>
                <a:latin typeface="+mn-lt"/>
                <a:ea typeface="+mn-ea"/>
                <a:cs typeface="+mn-cs"/>
              </a:rPr>
              <a:t>initiate</a:t>
            </a:r>
            <a:r>
              <a:rPr lang="en-US" sz="1200" kern="1200">
                <a:solidFill>
                  <a:schemeClr val="tx1"/>
                </a:solidFill>
                <a:effectLst/>
                <a:latin typeface="+mn-lt"/>
                <a:ea typeface="+mn-ea"/>
                <a:cs typeface="+mn-cs"/>
              </a:rPr>
              <a:t> a movement, or more specifically, the time between the onset of a stimulus (ex. a pitcher throwing a baseball) and onset of muscle activation. In this baseball example, the stimulus, which could </a:t>
            </a:r>
            <a:r>
              <a:rPr lang="en-US"/>
              <a:t>be seeing the baseball being thrown</a:t>
            </a:r>
            <a:r>
              <a:rPr lang="en-US" sz="1200" kern="1200">
                <a:solidFill>
                  <a:schemeClr val="tx1"/>
                </a:solidFill>
                <a:effectLst/>
                <a:latin typeface="+mn-lt"/>
                <a:ea typeface="+mn-ea"/>
                <a:cs typeface="+mn-cs"/>
              </a:rPr>
              <a:t>, travels to the athlete’s </a:t>
            </a:r>
            <a:r>
              <a:rPr lang="en-US"/>
              <a:t>eye</a:t>
            </a:r>
            <a:r>
              <a:rPr lang="en-US" sz="1200" kern="1200">
                <a:solidFill>
                  <a:schemeClr val="tx1"/>
                </a:solidFill>
                <a:effectLst/>
                <a:latin typeface="+mn-lt"/>
                <a:ea typeface="+mn-ea"/>
                <a:cs typeface="+mn-cs"/>
              </a:rPr>
              <a:t> and is detected by photoreceptors on the retina (the back of the eyeball). The photoreceptors then send a message to the brain, and the brain interprets the signal and determines the appropriate response. Then, the brain sends a signal to the muscles via the spinal cord, causing them to activate so they can perform the required movement.</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US" sz="1200" kern="1200">
                <a:solidFill>
                  <a:schemeClr val="tx1"/>
                </a:solidFill>
                <a:effectLst/>
                <a:latin typeface="+mn-lt"/>
                <a:ea typeface="+mn-ea"/>
                <a:cs typeface="+mn-cs"/>
              </a:rPr>
              <a:t>The next phase is</a:t>
            </a:r>
            <a:r>
              <a:rPr lang="en-US" sz="1200" b="1" kern="1200">
                <a:solidFill>
                  <a:schemeClr val="tx1"/>
                </a:solidFill>
                <a:effectLst/>
                <a:latin typeface="+mn-lt"/>
                <a:ea typeface="+mn-ea"/>
                <a:cs typeface="+mn-cs"/>
              </a:rPr>
              <a:t> movement time (MT), </a:t>
            </a:r>
            <a:r>
              <a:rPr lang="en-US" sz="1200" kern="1200">
                <a:solidFill>
                  <a:schemeClr val="tx1"/>
                </a:solidFill>
                <a:effectLst/>
                <a:latin typeface="+mn-lt"/>
                <a:ea typeface="+mn-ea"/>
                <a:cs typeface="+mn-cs"/>
              </a:rPr>
              <a:t>which</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is the time between the onset of muscle activation and the completion of the required movement. Once the signal from the brain reaches the muscles, the muscle fibers begin to contract. This leads to the </a:t>
            </a:r>
            <a:r>
              <a:rPr lang="en-US"/>
              <a:t>player </a:t>
            </a:r>
            <a:r>
              <a:rPr lang="en-US" sz="1200" kern="1200">
                <a:solidFill>
                  <a:schemeClr val="tx1"/>
                </a:solidFill>
                <a:effectLst/>
                <a:latin typeface="+mn-lt"/>
                <a:ea typeface="+mn-ea"/>
                <a:cs typeface="+mn-cs"/>
              </a:rPr>
              <a:t>starting the movement </a:t>
            </a:r>
            <a:r>
              <a:rPr lang="en-US"/>
              <a:t>of swinging the bat</a:t>
            </a:r>
            <a:r>
              <a:rPr lang="en-US" sz="1200" kern="1200">
                <a:solidFill>
                  <a:schemeClr val="tx1"/>
                </a:solidFill>
                <a:effectLst/>
                <a:latin typeface="+mn-lt"/>
                <a:ea typeface="+mn-ea"/>
                <a:cs typeface="+mn-cs"/>
              </a:rPr>
              <a:t>. In this scenario, movement time would end when </a:t>
            </a:r>
            <a:r>
              <a:rPr lang="en-US"/>
              <a:t>the player has finished swinging the bat</a:t>
            </a:r>
            <a:r>
              <a:rPr lang="en-US" sz="1200" kern="1200">
                <a:solidFill>
                  <a:schemeClr val="tx1"/>
                </a:solidFill>
                <a:effectLst/>
                <a:latin typeface="+mn-lt"/>
                <a:ea typeface="+mn-ea"/>
                <a:cs typeface="+mn-cs"/>
              </a:rPr>
              <a:t>.</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panose="020F0502020204030204"/>
            </a:endParaRPr>
          </a:p>
          <a:p>
            <a:r>
              <a:rPr lang="en-US" sz="1200" kern="1200">
                <a:solidFill>
                  <a:schemeClr val="tx1"/>
                </a:solidFill>
                <a:effectLst/>
                <a:latin typeface="+mn-lt"/>
                <a:ea typeface="+mn-ea"/>
                <a:cs typeface="+mn-cs"/>
              </a:rPr>
              <a:t>To summarize, reaction time is that time between the </a:t>
            </a:r>
            <a:r>
              <a:rPr lang="en-US"/>
              <a:t>baseball being thrown </a:t>
            </a:r>
            <a:r>
              <a:rPr lang="en-US" sz="1200" kern="1200">
                <a:solidFill>
                  <a:schemeClr val="tx1"/>
                </a:solidFill>
                <a:effectLst/>
                <a:latin typeface="+mn-lt"/>
                <a:ea typeface="+mn-ea"/>
                <a:cs typeface="+mn-cs"/>
              </a:rPr>
              <a:t>and onset of muscle activation, and then movement time is the time between the onset of muscle activation and the </a:t>
            </a:r>
            <a:r>
              <a:rPr lang="en-US"/>
              <a:t>follow through after hitting the ball</a:t>
            </a:r>
            <a:r>
              <a:rPr lang="en-US" sz="1200" kern="1200">
                <a:solidFill>
                  <a:schemeClr val="tx1"/>
                </a:solidFill>
                <a:effectLst/>
                <a:latin typeface="+mn-lt"/>
                <a:ea typeface="+mn-ea"/>
                <a:cs typeface="+mn-cs"/>
              </a:rPr>
              <a:t>. And as mentioned earlier, response time is the time it takes for both reaction time and movement time to occur.</a:t>
            </a:r>
            <a:r>
              <a:rPr lang="en-US"/>
              <a:t> </a:t>
            </a:r>
            <a:endParaRPr lang="en-US"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US" sz="1200" kern="1200">
                <a:solidFill>
                  <a:schemeClr val="tx1"/>
                </a:solidFill>
                <a:effectLst/>
                <a:latin typeface="+mn-lt"/>
                <a:ea typeface="+mn-ea"/>
                <a:cs typeface="+mn-cs"/>
              </a:rPr>
              <a:t>Since we rely on muscle activation to identify the end of reaction time and the beginning of movement time, we need electromyography (EMG) equipment in order accurately measure reaction time and movement time.</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339817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measure the electrical activity of the nervous system activating a muscle, we used what is called “electromyography” or EMG. This is what the EMG signals we collect in the lab look like (yellow line). In this experiment, the participant had to press a button as quickly as possible when a light flashed. The yellow line at the top represents the EMG for the muscle (it was the anterior deltoid in this experiment), the blue line represents the button being pressed and that signified by the vertical component, and the purple line represents the stimulus, which would be the light signal. And again, it’s the vertical component of the purple line that represents the moment where the light flashed. Along the X-axis is time in seconds and along the Y-axis, is signal amplitude measured in volts.</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We’re able to collect data from muscles by attaching electrodes to the area of skin over the target muscle. At rest, the muscle is inactive and therefore the EMG signal (yellow line) would be relatively flat and stable. As you can see on the graph, shortly after the time the stimulus is introduced, the EMG signal starts spiking (or amplitude is increasing) at the red vertical line. This tells us that the muscle has been activated.</a:t>
            </a: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panose="020F0502020204030204"/>
            </a:endParaRPr>
          </a:p>
          <a:p>
            <a:r>
              <a:rPr lang="en-CA" sz="1200" kern="1200">
                <a:solidFill>
                  <a:schemeClr val="tx1"/>
                </a:solidFill>
                <a:effectLst/>
                <a:latin typeface="+mn-lt"/>
                <a:ea typeface="+mn-ea"/>
                <a:cs typeface="+mn-cs"/>
              </a:rPr>
              <a:t>Since we don’t have any EMG equipment to use in these asynchronous sessions, our reaction time experiments are technically going to be measuring our overall </a:t>
            </a:r>
            <a:r>
              <a:rPr lang="en-CA" sz="1200" b="1" kern="1200">
                <a:solidFill>
                  <a:schemeClr val="tx1"/>
                </a:solidFill>
                <a:effectLst/>
                <a:latin typeface="+mn-lt"/>
                <a:ea typeface="+mn-ea"/>
                <a:cs typeface="+mn-cs"/>
              </a:rPr>
              <a:t>response time</a:t>
            </a:r>
            <a:r>
              <a:rPr lang="en-CA" sz="1200" kern="1200">
                <a:solidFill>
                  <a:schemeClr val="tx1"/>
                </a:solidFill>
                <a:effectLst/>
                <a:latin typeface="+mn-lt"/>
                <a:ea typeface="+mn-ea"/>
                <a:cs typeface="+mn-cs"/>
              </a:rPr>
              <a:t>. However, when we’re responding to different stimuli in the experiments, we will be performing the same movements, so our movement time won’t really change. Thus, any differences we see in response times will be a result of differing reaction times. This will make more sense when we start doing the experiments.</a:t>
            </a:r>
          </a:p>
        </p:txBody>
      </p:sp>
      <p:sp>
        <p:nvSpPr>
          <p:cNvPr id="4" name="Slide Number Placeholder 3"/>
          <p:cNvSpPr>
            <a:spLocks noGrp="1"/>
          </p:cNvSpPr>
          <p:nvPr>
            <p:ph type="sldNum" sz="quarter" idx="5"/>
          </p:nvPr>
        </p:nvSpPr>
        <p:spPr/>
        <p:txBody>
          <a:bodyPr/>
          <a:lstStyle/>
          <a:p>
            <a:fld id="{8CCEF7D1-689C-4BC1-B59B-4A4CE078ECDF}" type="slidenum">
              <a:rPr lang="en-US" smtClean="0"/>
              <a:t>8</a:t>
            </a:fld>
            <a:endParaRPr lang="en-US"/>
          </a:p>
        </p:txBody>
      </p:sp>
    </p:spTree>
    <p:extLst>
      <p:ext uri="{BB962C8B-B14F-4D97-AF65-F5344CB8AC3E}">
        <p14:creationId xmlns:p14="http://schemas.microsoft.com/office/powerpoint/2010/main" val="314445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Reaction time can be influenced by the stimulus modality.</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US" sz="1200" kern="1200">
                <a:solidFill>
                  <a:schemeClr val="tx1"/>
                </a:solidFill>
                <a:effectLst/>
                <a:latin typeface="+mn-lt"/>
                <a:ea typeface="+mn-ea"/>
                <a:cs typeface="+mn-cs"/>
              </a:rPr>
              <a:t>Stimulus modality refers to the form of the stimulus, and we have the ability to detect many different forms of stimuli. As seen on the right, some examples would include touch, sight, taste, sound and smell. </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US" sz="1200" kern="1200">
                <a:solidFill>
                  <a:schemeClr val="tx1"/>
                </a:solidFill>
                <a:effectLst/>
                <a:latin typeface="+mn-lt"/>
                <a:ea typeface="+mn-ea"/>
                <a:cs typeface="+mn-cs"/>
              </a:rPr>
              <a:t>Speed of processing refers to how fast information can be detected (via </a:t>
            </a:r>
            <a:r>
              <a:rPr lang="en-US" sz="1200" b="1" kern="1200">
                <a:solidFill>
                  <a:schemeClr val="tx1"/>
                </a:solidFill>
                <a:effectLst/>
                <a:latin typeface="+mn-lt"/>
                <a:ea typeface="+mn-ea"/>
                <a:cs typeface="+mn-cs"/>
              </a:rPr>
              <a:t>transduction</a:t>
            </a:r>
            <a:r>
              <a:rPr lang="en-US" sz="1200" b="0" kern="1200">
                <a:solidFill>
                  <a:schemeClr val="tx1"/>
                </a:solidFill>
                <a:effectLst/>
                <a:latin typeface="+mn-lt"/>
                <a:ea typeface="+mn-ea"/>
                <a:cs typeface="+mn-cs"/>
              </a:rPr>
              <a:t>)</a:t>
            </a:r>
            <a:r>
              <a:rPr lang="en-US" sz="1200" kern="1200">
                <a:solidFill>
                  <a:schemeClr val="tx1"/>
                </a:solidFill>
                <a:effectLst/>
                <a:latin typeface="+mn-lt"/>
                <a:ea typeface="+mn-ea"/>
                <a:cs typeface="+mn-cs"/>
              </a:rPr>
              <a:t>, moved and interpreted within the nervous system. The modality of the stimulus can affect the speed processing. This is because our sensory systems have different types of receptors and neural networks that sense stimuli information at different speeds.</a:t>
            </a:r>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a:t>
            </a:r>
            <a:endParaRPr lang="en-CA" sz="1200" kern="1200">
              <a:solidFill>
                <a:schemeClr val="tx1"/>
              </a:solidFill>
              <a:effectLst/>
              <a:latin typeface="+mn-lt"/>
              <a:cs typeface="Calibri"/>
            </a:endParaRPr>
          </a:p>
          <a:p>
            <a:r>
              <a:rPr lang="en-CA" sz="1200" kern="1200">
                <a:solidFill>
                  <a:schemeClr val="tx1"/>
                </a:solidFill>
                <a:effectLst/>
                <a:latin typeface="+mn-lt"/>
                <a:ea typeface="+mn-ea"/>
                <a:cs typeface="+mn-cs"/>
              </a:rPr>
              <a:t>What do you think is processed faster, visual or auditory stimuli?</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are different neural pathways for visual and auditory stimuli. The neural pathway </a:t>
            </a:r>
            <a:r>
              <a:rPr lang="en-US"/>
              <a:t>for auditory</a:t>
            </a:r>
            <a:r>
              <a:rPr lang="en-US" sz="1200" kern="1200">
                <a:solidFill>
                  <a:schemeClr val="tx1"/>
                </a:solidFill>
                <a:effectLst/>
                <a:latin typeface="+mn-lt"/>
                <a:ea typeface="+mn-ea"/>
                <a:cs typeface="+mn-cs"/>
              </a:rPr>
              <a:t> stimuli is shorter than the pathway </a:t>
            </a:r>
            <a:r>
              <a:rPr lang="en-US"/>
              <a:t>for </a:t>
            </a:r>
            <a:r>
              <a:rPr lang="en-US" sz="1200" kern="1200">
                <a:solidFill>
                  <a:schemeClr val="tx1"/>
                </a:solidFill>
                <a:effectLst/>
                <a:latin typeface="+mn-lt"/>
                <a:ea typeface="+mn-ea"/>
                <a:cs typeface="+mn-cs"/>
              </a:rPr>
              <a:t>visual stimuli. The receptors that sense auditory stimuli are called mechanoreceptors, and those mechanoreceptors are in closer proximity to the brain and therefore, the CNS.</a:t>
            </a:r>
            <a:r>
              <a:rPr lang="en-US"/>
              <a:t> Auditory</a:t>
            </a:r>
            <a:r>
              <a:rPr lang="en-US" sz="1200" kern="1200">
                <a:solidFill>
                  <a:schemeClr val="tx1"/>
                </a:solidFill>
                <a:effectLst/>
                <a:latin typeface="+mn-lt"/>
                <a:ea typeface="+mn-ea"/>
                <a:cs typeface="+mn-cs"/>
              </a:rPr>
              <a:t> signals have less distance to travel</a:t>
            </a:r>
            <a:r>
              <a:rPr lang="en-US"/>
              <a:t> </a:t>
            </a:r>
            <a:r>
              <a:rPr lang="en-US" sz="1200" kern="1200">
                <a:solidFill>
                  <a:schemeClr val="tx1"/>
                </a:solidFill>
                <a:effectLst/>
                <a:latin typeface="+mn-lt"/>
                <a:ea typeface="+mn-ea"/>
                <a:cs typeface="+mn-cs"/>
              </a:rPr>
              <a:t>can be </a:t>
            </a:r>
            <a:r>
              <a:rPr lang="en-US"/>
              <a:t>an influence on the ability for them to be processed</a:t>
            </a:r>
            <a:r>
              <a:rPr lang="en-US" sz="1200" kern="1200">
                <a:solidFill>
                  <a:schemeClr val="tx1"/>
                </a:solidFill>
                <a:effectLst/>
                <a:latin typeface="+mn-lt"/>
                <a:ea typeface="+mn-ea"/>
                <a:cs typeface="+mn-cs"/>
              </a:rPr>
              <a:t> </a:t>
            </a:r>
            <a:r>
              <a:rPr lang="en-US"/>
              <a:t>faster. However, other considerations include the number of connections in the brain required to process the stimuli, proximity to the brain and the complexity of the processing. </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2270480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430296" cy="1474115"/>
          </a:xfrm>
        </p:spPr>
        <p:txBody>
          <a:bodyPr lIns="0" anchor="b">
            <a:noAutofit/>
          </a:bodyPr>
          <a:lstStyle>
            <a:lvl1pPr algn="l">
              <a:defRPr sz="5400" b="1" cap="all" baseline="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3"/>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9/29/2021</a:t>
            </a:fld>
            <a:endParaRPr lang="en-US"/>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5" name="Group 4"/>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D591BE9D-879D-944E-8AF3-E59563D446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77675"/>
            <a:ext cx="4359600" cy="1214585"/>
          </a:xfrm>
          <a:prstGeom prst="rect">
            <a:avLst/>
          </a:prstGeom>
          <a:effectLst/>
        </p:spPr>
      </p:pic>
    </p:spTree>
    <p:extLst>
      <p:ext uri="{BB962C8B-B14F-4D97-AF65-F5344CB8AC3E}">
        <p14:creationId xmlns:p14="http://schemas.microsoft.com/office/powerpoint/2010/main" val="35155922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lvl1pPr>
              <a:defRPr b="1"/>
            </a:lvl1pPr>
          </a:lstStyle>
          <a:p>
            <a:r>
              <a:rPr lang="en-US"/>
              <a:t>CLICK TO EDIT MASTER TITLE STYLE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CLICK TO EDIT MASTER TITLE STYLE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accent5">
            <a:lumMod val="10000"/>
            <a:lumOff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b="1" cap="all" baseline="0"/>
            </a:lvl1pPr>
          </a:lstStyle>
          <a:p>
            <a:r>
              <a:rPr lang="en-US"/>
              <a:t>CONTEXT or THEME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grpSp>
        <p:nvGrpSpPr>
          <p:cNvPr id="10" name="Group 9">
            <a:extLst>
              <a:ext uri="{FF2B5EF4-FFF2-40B4-BE49-F238E27FC236}">
                <a16:creationId xmlns:a16="http://schemas.microsoft.com/office/drawing/2014/main" id="{7B82E00E-91D4-0143-823C-4D78B93D77BA}"/>
              </a:ext>
            </a:extLst>
          </p:cNvPr>
          <p:cNvGrpSpPr/>
          <p:nvPr userDrawn="1"/>
        </p:nvGrpSpPr>
        <p:grpSpPr>
          <a:xfrm>
            <a:off x="0" y="0"/>
            <a:ext cx="12192000" cy="397164"/>
            <a:chOff x="0" y="0"/>
            <a:chExt cx="12192000" cy="397164"/>
          </a:xfrm>
        </p:grpSpPr>
        <p:sp>
          <p:nvSpPr>
            <p:cNvPr id="11" name="Rectangle 10">
              <a:extLst>
                <a:ext uri="{FF2B5EF4-FFF2-40B4-BE49-F238E27FC236}">
                  <a16:creationId xmlns:a16="http://schemas.microsoft.com/office/drawing/2014/main" id="{E781B35C-E0C8-0F49-9CDF-3C569F1432A8}"/>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4ADAF5-1FB1-E64D-A7CA-07E7855D919D}"/>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7A2771E-1060-2749-BE21-A3BA017079C5}"/>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F598C6-9131-F542-ABCA-BE16FFF6895B}"/>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5A9A756-575D-D741-8CDF-3C2E12ED0282}"/>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7AC7AA88-054A-494E-82CE-35E340A6D2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10760" y="6145593"/>
            <a:ext cx="1518851" cy="629767"/>
          </a:xfrm>
          <a:prstGeom prst="rect">
            <a:avLst/>
          </a:prstGeom>
        </p:spPr>
      </p:pic>
      <p:pic>
        <p:nvPicPr>
          <p:cNvPr id="22" name="Picture 21">
            <a:extLst>
              <a:ext uri="{FF2B5EF4-FFF2-40B4-BE49-F238E27FC236}">
                <a16:creationId xmlns:a16="http://schemas.microsoft.com/office/drawing/2014/main" id="{E01451D2-327D-8242-9292-220E2F2B1B1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spTree>
    <p:extLst>
      <p:ext uri="{BB962C8B-B14F-4D97-AF65-F5344CB8AC3E}">
        <p14:creationId xmlns:p14="http://schemas.microsoft.com/office/powerpoint/2010/main" val="106419811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accent5">
            <a:lumMod val="10000"/>
            <a:lumOff val="9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b="1" cap="all" baseline="0"/>
            </a:lvl1pPr>
          </a:lstStyle>
          <a:p>
            <a:r>
              <a:rPr lang="en-US"/>
              <a:t>CONTEXT or THEME</a:t>
            </a:r>
          </a:p>
        </p:txBody>
      </p:sp>
      <p:sp>
        <p:nvSpPr>
          <p:cNvPr id="5" name="Slide Number Placeholder 4"/>
          <p:cNvSpPr>
            <a:spLocks noGrp="1"/>
          </p:cNvSpPr>
          <p:nvPr>
            <p:ph type="sldNum" sz="quarter" idx="12"/>
          </p:nvPr>
        </p:nvSpPr>
        <p:spPr>
          <a:xfrm>
            <a:off x="5842285"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1666E7D4-109D-F241-A41D-592531C60325}"/>
              </a:ext>
            </a:extLst>
          </p:cNvPr>
          <p:cNvGrpSpPr/>
          <p:nvPr userDrawn="1"/>
        </p:nvGrpSpPr>
        <p:grpSpPr>
          <a:xfrm>
            <a:off x="0" y="0"/>
            <a:ext cx="12192000" cy="397164"/>
            <a:chOff x="0" y="0"/>
            <a:chExt cx="12192000" cy="397164"/>
          </a:xfrm>
        </p:grpSpPr>
        <p:sp>
          <p:nvSpPr>
            <p:cNvPr id="13" name="Rectangle 12">
              <a:extLst>
                <a:ext uri="{FF2B5EF4-FFF2-40B4-BE49-F238E27FC236}">
                  <a16:creationId xmlns:a16="http://schemas.microsoft.com/office/drawing/2014/main" id="{204961B6-B5FD-B842-ADBE-0CC430CDF6B9}"/>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7D89CB-84CC-1B43-9137-47E8CCABC5A2}"/>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AB4D9D-6892-614F-9702-1ECEE9940C57}"/>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159F6B-7C0D-3044-AFAD-C99C312109ED}"/>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4E47BE-ADD8-9248-9CE8-E57E514219D2}"/>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0DC98555-2D90-E64E-A24A-CB6C10B704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10760" y="6145593"/>
            <a:ext cx="1518851" cy="629767"/>
          </a:xfrm>
          <a:prstGeom prst="rect">
            <a:avLst/>
          </a:prstGeom>
        </p:spPr>
      </p:pic>
      <p:pic>
        <p:nvPicPr>
          <p:cNvPr id="23" name="Picture 22">
            <a:extLst>
              <a:ext uri="{FF2B5EF4-FFF2-40B4-BE49-F238E27FC236}">
                <a16:creationId xmlns:a16="http://schemas.microsoft.com/office/drawing/2014/main" id="{BD8717E6-27D3-3D43-B99A-1B13F8A718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spTree>
    <p:extLst>
      <p:ext uri="{BB962C8B-B14F-4D97-AF65-F5344CB8AC3E}">
        <p14:creationId xmlns:p14="http://schemas.microsoft.com/office/powerpoint/2010/main" val="14331735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pic>
        <p:nvPicPr>
          <p:cNvPr id="14" name="Picture 13">
            <a:extLst>
              <a:ext uri="{FF2B5EF4-FFF2-40B4-BE49-F238E27FC236}">
                <a16:creationId xmlns:a16="http://schemas.microsoft.com/office/drawing/2014/main" id="{8BC35A95-FB6E-2344-B241-9088C543F8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67100" y="1887921"/>
            <a:ext cx="5257800" cy="3082158"/>
          </a:xfrm>
          <a:prstGeom prst="rect">
            <a:avLst/>
          </a:prstGeom>
        </p:spPr>
      </p:pic>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lvl1pPr>
          </a:lstStyle>
          <a:p>
            <a:r>
              <a:rPr lang="en-US"/>
              <a:t>SECTION DIVIDER</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26E462FE-C24E-5949-A609-662988C725C8}"/>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EF2C2041-27D8-AA4B-9FD8-707D0B352ABF}"/>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F2CF6C-F1A1-0A43-B172-82C3F766DF67}"/>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EBBA6-CFAF-8946-84E6-0EC3B38588DD}"/>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33F9B-33DE-2844-B4A2-C9E433077626}"/>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B7B042-CE52-8542-A907-16B91EF04F22}"/>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59174E0-7164-3D41-BE14-C3EE5C8895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spTree>
    <p:extLst>
      <p:ext uri="{BB962C8B-B14F-4D97-AF65-F5344CB8AC3E}">
        <p14:creationId xmlns:p14="http://schemas.microsoft.com/office/powerpoint/2010/main" val="146772809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3"/>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a:t>SECTION DIVIDER</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A96B77B9-D9B7-1D49-9B12-30ECDDD63EAB}"/>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F2C7197C-384C-E64D-B4F7-3C726C6D61AB}"/>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806C82-25FC-1F41-AF14-908DA3DF3866}"/>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E88F9E-C337-C540-8ADF-BA44A16CF99A}"/>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FBD13E-1D9A-A94C-A01E-4AF94913ABC5}"/>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D53831-D5F7-DA46-8BBD-67DC30C4EA7C}"/>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BA44CCA-3ABB-C24F-BCB6-C5FF90A040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67100" y="1887921"/>
            <a:ext cx="5257800" cy="3082158"/>
          </a:xfrm>
          <a:prstGeom prst="rect">
            <a:avLst/>
          </a:prstGeom>
        </p:spPr>
      </p:pic>
      <p:pic>
        <p:nvPicPr>
          <p:cNvPr id="15" name="Picture 14">
            <a:extLst>
              <a:ext uri="{FF2B5EF4-FFF2-40B4-BE49-F238E27FC236}">
                <a16:creationId xmlns:a16="http://schemas.microsoft.com/office/drawing/2014/main" id="{E27F0410-EAEB-C44B-8ACD-AE1DA36738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spTree>
    <p:extLst>
      <p:ext uri="{BB962C8B-B14F-4D97-AF65-F5344CB8AC3E}">
        <p14:creationId xmlns:p14="http://schemas.microsoft.com/office/powerpoint/2010/main" val="366682872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b="1" cap="all" baseline="0">
                <a:solidFill>
                  <a:schemeClr val="bg1"/>
                </a:solidFill>
              </a:defRPr>
            </a:lvl1pPr>
          </a:lstStyle>
          <a:p>
            <a:r>
              <a:rPr lang="en-US"/>
              <a:t>SECTION DIVIDER</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54EF30EA-9507-6F43-80EB-2342DCEF4268}"/>
              </a:ext>
            </a:extLst>
          </p:cNvPr>
          <p:cNvGrpSpPr/>
          <p:nvPr userDrawn="1"/>
        </p:nvGrpSpPr>
        <p:grpSpPr>
          <a:xfrm>
            <a:off x="0" y="0"/>
            <a:ext cx="12192000" cy="397164"/>
            <a:chOff x="0" y="0"/>
            <a:chExt cx="12192000" cy="397164"/>
          </a:xfrm>
        </p:grpSpPr>
        <p:sp>
          <p:nvSpPr>
            <p:cNvPr id="8" name="Rectangle 7">
              <a:extLst>
                <a:ext uri="{FF2B5EF4-FFF2-40B4-BE49-F238E27FC236}">
                  <a16:creationId xmlns:a16="http://schemas.microsoft.com/office/drawing/2014/main" id="{426F70F0-0FAF-6A4C-A6A2-AF32E7684858}"/>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08A72D-822D-BA4F-AC8F-FCD4AC20F5BF}"/>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74A2CD-DE34-2146-8633-37ABD4D81DA8}"/>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5A11D-C509-6D4B-A9E7-6AEC8A7532D1}"/>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ADB396-0A66-7D44-9634-1DE2CE09CB9C}"/>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22FB9D9B-CC72-D547-902B-FCD55BDFE8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67100" y="1887921"/>
            <a:ext cx="5257800" cy="3082158"/>
          </a:xfrm>
          <a:prstGeom prst="rect">
            <a:avLst/>
          </a:prstGeom>
        </p:spPr>
      </p:pic>
      <p:pic>
        <p:nvPicPr>
          <p:cNvPr id="15" name="Picture 14">
            <a:extLst>
              <a:ext uri="{FF2B5EF4-FFF2-40B4-BE49-F238E27FC236}">
                <a16:creationId xmlns:a16="http://schemas.microsoft.com/office/drawing/2014/main" id="{572DB539-31A8-5748-9F23-3E9D996A547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59882" y="6015380"/>
            <a:ext cx="3113999" cy="867561"/>
          </a:xfrm>
          <a:prstGeom prst="rect">
            <a:avLst/>
          </a:prstGeom>
        </p:spPr>
      </p:pic>
    </p:spTree>
    <p:extLst>
      <p:ext uri="{BB962C8B-B14F-4D97-AF65-F5344CB8AC3E}">
        <p14:creationId xmlns:p14="http://schemas.microsoft.com/office/powerpoint/2010/main" val="303502277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389120"/>
            <a:ext cx="10877550" cy="1790007"/>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4" name="Group 13"/>
          <p:cNvGrpSpPr/>
          <p:nvPr userDrawn="1"/>
        </p:nvGrpSpPr>
        <p:grpSpPr>
          <a:xfrm>
            <a:off x="0" y="0"/>
            <a:ext cx="12192000" cy="397164"/>
            <a:chOff x="0" y="0"/>
            <a:chExt cx="12192000" cy="397164"/>
          </a:xfrm>
        </p:grpSpPr>
        <p:sp>
          <p:nvSpPr>
            <p:cNvPr id="15" name="Rectangle 14"/>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A58125E9-70DA-AF4A-B29F-501B170ADB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41669" y="1574331"/>
            <a:ext cx="4908663" cy="2877492"/>
          </a:xfrm>
          <a:prstGeom prst="rect">
            <a:avLst/>
          </a:prstGeom>
        </p:spPr>
      </p:pic>
      <p:sp>
        <p:nvSpPr>
          <p:cNvPr id="17" name="Date Placeholder 5">
            <a:extLst>
              <a:ext uri="{FF2B5EF4-FFF2-40B4-BE49-F238E27FC236}">
                <a16:creationId xmlns:a16="http://schemas.microsoft.com/office/drawing/2014/main" id="{3F172EB1-AB0F-2541-B265-E50D88102B1D}"/>
              </a:ext>
            </a:extLst>
          </p:cNvPr>
          <p:cNvSpPr>
            <a:spLocks noGrp="1"/>
          </p:cNvSpPr>
          <p:nvPr>
            <p:ph type="dt" sz="half" idx="10"/>
          </p:nvPr>
        </p:nvSpPr>
        <p:spPr>
          <a:xfrm>
            <a:off x="10751004" y="6348949"/>
            <a:ext cx="1181114" cy="250337"/>
          </a:xfrm>
          <a:prstGeom prst="rect">
            <a:avLst/>
          </a:prstGeom>
        </p:spPr>
        <p:txBody>
          <a:bodyPr/>
          <a:lstStyle>
            <a:lvl1pPr>
              <a:defRPr>
                <a:solidFill>
                  <a:schemeClr val="tx1"/>
                </a:solidFill>
              </a:defRPr>
            </a:lvl1pPr>
          </a:lstStyle>
          <a:p>
            <a:fld id="{0A368D4B-3D0A-49AB-8EA2-2DC8CB4594DB}" type="datetime1">
              <a:rPr lang="en-US" smtClean="0"/>
              <a:pPr/>
              <a:t>9/29/2021</a:t>
            </a:fld>
            <a:endParaRPr lang="en-US"/>
          </a:p>
        </p:txBody>
      </p:sp>
      <p:sp>
        <p:nvSpPr>
          <p:cNvPr id="18" name="Footer Placeholder 9">
            <a:extLst>
              <a:ext uri="{FF2B5EF4-FFF2-40B4-BE49-F238E27FC236}">
                <a16:creationId xmlns:a16="http://schemas.microsoft.com/office/drawing/2014/main" id="{E4059061-F61E-B14E-929E-5B55257E8FAA}"/>
              </a:ext>
            </a:extLst>
          </p:cNvPr>
          <p:cNvSpPr>
            <a:spLocks noGrp="1"/>
          </p:cNvSpPr>
          <p:nvPr>
            <p:ph type="ftr" sz="quarter" idx="11"/>
          </p:nvPr>
        </p:nvSpPr>
        <p:spPr>
          <a:xfrm>
            <a:off x="237677" y="6335309"/>
            <a:ext cx="4829174" cy="250337"/>
          </a:xfrm>
          <a:prstGeom prst="rect">
            <a:avLst/>
          </a:prstGeom>
        </p:spPr>
        <p:txBody>
          <a:bodyPr/>
          <a:lstStyle>
            <a:lvl1pPr>
              <a:defRPr>
                <a:solidFill>
                  <a:schemeClr val="tx1"/>
                </a:solidFill>
              </a:defRPr>
            </a:lvl1pPr>
          </a:lstStyle>
          <a:p>
            <a:r>
              <a:rPr lang="en-US"/>
              <a:t>PRESENTATION TITLE</a:t>
            </a:r>
          </a:p>
        </p:txBody>
      </p:sp>
    </p:spTree>
    <p:extLst>
      <p:ext uri="{BB962C8B-B14F-4D97-AF65-F5344CB8AC3E}">
        <p14:creationId xmlns:p14="http://schemas.microsoft.com/office/powerpoint/2010/main" val="326967735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399878"/>
            <a:ext cx="10725150" cy="1842740"/>
          </a:xfrm>
          <a:noFill/>
        </p:spPr>
        <p:txBody>
          <a:bodyPr wrap="square" rtlCol="0" anchor="ctr" anchorCtr="1">
            <a:noAutofit/>
          </a:bodyPr>
          <a:lstStyle>
            <a:lvl1pPr marL="0" algn="ctr">
              <a:lnSpc>
                <a:spcPct val="75000"/>
              </a:lnSpc>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48949"/>
            <a:ext cx="1181114" cy="250337"/>
          </a:xfrm>
          <a:prstGeom prst="rect">
            <a:avLst/>
          </a:prstGeom>
        </p:spPr>
        <p:txBody>
          <a:bodyPr/>
          <a:lstStyle>
            <a:lvl1pPr>
              <a:defRPr>
                <a:solidFill>
                  <a:schemeClr val="bg1"/>
                </a:solidFill>
              </a:defRPr>
            </a:lvl1pPr>
          </a:lstStyle>
          <a:p>
            <a:fld id="{0A368D4B-3D0A-49AB-8EA2-2DC8CB4594DB}" type="datetime1">
              <a:rPr lang="en-US" smtClean="0"/>
              <a:pPr/>
              <a:t>9/29/2021</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10" name="Picture 9">
            <a:extLst>
              <a:ext uri="{FF2B5EF4-FFF2-40B4-BE49-F238E27FC236}">
                <a16:creationId xmlns:a16="http://schemas.microsoft.com/office/drawing/2014/main" id="{925EE4E6-EC26-9D47-A41C-E242052441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41669" y="1574331"/>
            <a:ext cx="4908663" cy="2877492"/>
          </a:xfrm>
          <a:prstGeom prst="rect">
            <a:avLst/>
          </a:prstGeom>
        </p:spPr>
      </p:pic>
      <p:grpSp>
        <p:nvGrpSpPr>
          <p:cNvPr id="11" name="Group 10">
            <a:extLst>
              <a:ext uri="{FF2B5EF4-FFF2-40B4-BE49-F238E27FC236}">
                <a16:creationId xmlns:a16="http://schemas.microsoft.com/office/drawing/2014/main" id="{F24C8D0B-671D-DA4E-B1A8-5A82C779BB5A}"/>
              </a:ext>
            </a:extLst>
          </p:cNvPr>
          <p:cNvGrpSpPr/>
          <p:nvPr userDrawn="1"/>
        </p:nvGrpSpPr>
        <p:grpSpPr>
          <a:xfrm>
            <a:off x="0" y="0"/>
            <a:ext cx="12192000" cy="397164"/>
            <a:chOff x="0" y="0"/>
            <a:chExt cx="12192000" cy="397164"/>
          </a:xfrm>
        </p:grpSpPr>
        <p:sp>
          <p:nvSpPr>
            <p:cNvPr id="12" name="Rectangle 11">
              <a:extLst>
                <a:ext uri="{FF2B5EF4-FFF2-40B4-BE49-F238E27FC236}">
                  <a16:creationId xmlns:a16="http://schemas.microsoft.com/office/drawing/2014/main" id="{35498F36-0516-D94F-9A66-066BF80887E4}"/>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928724-344E-514C-8057-4515CBA4B03E}"/>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816399-92FA-9049-82C7-10D60BD64C9E}"/>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15648A-1312-244E-8E6C-34EA9B672D03}"/>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A36E79-317A-AD43-A173-35EA6447C44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9">
            <a:extLst>
              <a:ext uri="{FF2B5EF4-FFF2-40B4-BE49-F238E27FC236}">
                <a16:creationId xmlns:a16="http://schemas.microsoft.com/office/drawing/2014/main" id="{B9004E12-A21E-CB49-8641-B2CCF287539F}"/>
              </a:ext>
            </a:extLst>
          </p:cNvPr>
          <p:cNvSpPr>
            <a:spLocks noGrp="1"/>
          </p:cNvSpPr>
          <p:nvPr>
            <p:ph type="ftr" sz="quarter" idx="11"/>
          </p:nvPr>
        </p:nvSpPr>
        <p:spPr>
          <a:xfrm>
            <a:off x="237677" y="6335309"/>
            <a:ext cx="4829174" cy="250337"/>
          </a:xfrm>
          <a:prstGeom prst="rect">
            <a:avLst/>
          </a:prstGeo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37220828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a:noFill/>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3"/>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9/29/2021</a:t>
            </a:fld>
            <a:endParaRPr lang="en-US"/>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8" name="Group 17"/>
          <p:cNvGrpSpPr/>
          <p:nvPr userDrawn="1"/>
        </p:nvGrpSpPr>
        <p:grpSpPr>
          <a:xfrm>
            <a:off x="0" y="0"/>
            <a:ext cx="12192000" cy="397164"/>
            <a:chOff x="0" y="0"/>
            <a:chExt cx="12192000" cy="397164"/>
          </a:xfrm>
        </p:grpSpPr>
        <p:sp>
          <p:nvSpPr>
            <p:cNvPr id="20" name="Rectangle 19"/>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AF01CCD-992E-584A-A955-1C2DC55B5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77675"/>
            <a:ext cx="4359600" cy="1214585"/>
          </a:xfrm>
          <a:prstGeom prst="rect">
            <a:avLst/>
          </a:prstGeom>
          <a:effectLst/>
        </p:spPr>
      </p:pic>
    </p:spTree>
    <p:extLst>
      <p:ext uri="{BB962C8B-B14F-4D97-AF65-F5344CB8AC3E}">
        <p14:creationId xmlns:p14="http://schemas.microsoft.com/office/powerpoint/2010/main" val="103183547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losing Slide_ALT">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399878"/>
            <a:ext cx="10725150" cy="1842740"/>
          </a:xfrm>
          <a:noFill/>
        </p:spPr>
        <p:txBody>
          <a:bodyPr wrap="square" rtlCol="0" anchor="ctr" anchorCtr="1">
            <a:noAutofit/>
          </a:bodyPr>
          <a:lstStyle>
            <a:lvl1pPr marL="0" algn="ctr">
              <a:lnSpc>
                <a:spcPct val="75000"/>
              </a:lnSpc>
              <a:defRPr lang="en-US" sz="1800" b="0" i="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48949"/>
            <a:ext cx="1181114" cy="250337"/>
          </a:xfrm>
          <a:prstGeom prst="rect">
            <a:avLst/>
          </a:prstGeom>
        </p:spPr>
        <p:txBody>
          <a:bodyPr/>
          <a:lstStyle>
            <a:lvl1pPr>
              <a:defRPr>
                <a:solidFill>
                  <a:schemeClr val="bg1"/>
                </a:solidFill>
              </a:defRPr>
            </a:lvl1pPr>
          </a:lstStyle>
          <a:p>
            <a:fld id="{0A368D4B-3D0A-49AB-8EA2-2DC8CB4594DB}" type="datetime1">
              <a:rPr lang="en-US" smtClean="0"/>
              <a:pPr/>
              <a:t>9/29/2021</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pic>
        <p:nvPicPr>
          <p:cNvPr id="10" name="Picture 9">
            <a:extLst>
              <a:ext uri="{FF2B5EF4-FFF2-40B4-BE49-F238E27FC236}">
                <a16:creationId xmlns:a16="http://schemas.microsoft.com/office/drawing/2014/main" id="{925EE4E6-EC26-9D47-A41C-E242052441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41669" y="1574331"/>
            <a:ext cx="4908663" cy="2877492"/>
          </a:xfrm>
          <a:prstGeom prst="rect">
            <a:avLst/>
          </a:prstGeom>
        </p:spPr>
      </p:pic>
      <p:grpSp>
        <p:nvGrpSpPr>
          <p:cNvPr id="11" name="Group 10">
            <a:extLst>
              <a:ext uri="{FF2B5EF4-FFF2-40B4-BE49-F238E27FC236}">
                <a16:creationId xmlns:a16="http://schemas.microsoft.com/office/drawing/2014/main" id="{F24C8D0B-671D-DA4E-B1A8-5A82C779BB5A}"/>
              </a:ext>
            </a:extLst>
          </p:cNvPr>
          <p:cNvGrpSpPr/>
          <p:nvPr userDrawn="1"/>
        </p:nvGrpSpPr>
        <p:grpSpPr>
          <a:xfrm>
            <a:off x="0" y="0"/>
            <a:ext cx="12192000" cy="397164"/>
            <a:chOff x="0" y="0"/>
            <a:chExt cx="12192000" cy="397164"/>
          </a:xfrm>
        </p:grpSpPr>
        <p:sp>
          <p:nvSpPr>
            <p:cNvPr id="12" name="Rectangle 11">
              <a:extLst>
                <a:ext uri="{FF2B5EF4-FFF2-40B4-BE49-F238E27FC236}">
                  <a16:creationId xmlns:a16="http://schemas.microsoft.com/office/drawing/2014/main" id="{35498F36-0516-D94F-9A66-066BF80887E4}"/>
                </a:ext>
              </a:extLst>
            </p:cNvPr>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F928724-344E-514C-8057-4515CBA4B03E}"/>
                </a:ext>
              </a:extLst>
            </p:cNvPr>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816399-92FA-9049-82C7-10D60BD64C9E}"/>
                </a:ext>
              </a:extLst>
            </p:cNvPr>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A15648A-1312-244E-8E6C-34EA9B672D03}"/>
                </a:ext>
              </a:extLst>
            </p:cNvPr>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A36E79-317A-AD43-A173-35EA6447C449}"/>
                </a:ext>
              </a:extLst>
            </p:cNvPr>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ooter Placeholder 9">
            <a:extLst>
              <a:ext uri="{FF2B5EF4-FFF2-40B4-BE49-F238E27FC236}">
                <a16:creationId xmlns:a16="http://schemas.microsoft.com/office/drawing/2014/main" id="{B9004E12-A21E-CB49-8641-B2CCF287539F}"/>
              </a:ext>
            </a:extLst>
          </p:cNvPr>
          <p:cNvSpPr>
            <a:spLocks noGrp="1"/>
          </p:cNvSpPr>
          <p:nvPr>
            <p:ph type="ftr" sz="quarter" idx="11"/>
          </p:nvPr>
        </p:nvSpPr>
        <p:spPr>
          <a:xfrm>
            <a:off x="237677" y="6335309"/>
            <a:ext cx="4829174" cy="250337"/>
          </a:xfrm>
          <a:prstGeom prst="rect">
            <a:avLst/>
          </a:prstGeom>
        </p:spPr>
        <p:txBody>
          <a:bodyPr/>
          <a:lstStyle>
            <a:lvl1pPr>
              <a:defRPr>
                <a:solidFill>
                  <a:schemeClr val="bg1"/>
                </a:solidFill>
              </a:defRPr>
            </a:lvl1pPr>
          </a:lstStyle>
          <a:p>
            <a:r>
              <a:rPr lang="en-US"/>
              <a:t>PRESENTATION TITLE</a:t>
            </a:r>
          </a:p>
        </p:txBody>
      </p:sp>
    </p:spTree>
    <p:extLst>
      <p:ext uri="{BB962C8B-B14F-4D97-AF65-F5344CB8AC3E}">
        <p14:creationId xmlns:p14="http://schemas.microsoft.com/office/powerpoint/2010/main" val="42638975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Title Slide">
    <p:bg>
      <p:bgPr>
        <a:solidFill>
          <a:schemeClr val="accent4"/>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674609E-C2B8-4C3F-BB5A-482B9DF9D587}"/>
              </a:ext>
            </a:extLst>
          </p:cNvPr>
          <p:cNvPicPr>
            <a:picLocks noChangeAspect="1"/>
          </p:cNvPicPr>
          <p:nvPr/>
        </p:nvPicPr>
        <p:blipFill>
          <a:blip r:embed="rId2">
            <a:clrChange>
              <a:clrFrom>
                <a:srgbClr val="FFFFFF"/>
              </a:clrFrom>
              <a:clrTo>
                <a:srgbClr val="FFFFFF">
                  <a:alpha val="0"/>
                </a:srgbClr>
              </a:clrTo>
            </a:clrChange>
            <a:alphaModFix amt="50000"/>
            <a:extLst>
              <a:ext uri="{28A0092B-C50C-407E-A947-70E740481C1C}">
                <a14:useLocalDpi xmlns:a14="http://schemas.microsoft.com/office/drawing/2010/main" val="0"/>
              </a:ext>
            </a:extLst>
          </a:blip>
          <a:stretch>
            <a:fillRect/>
          </a:stretch>
        </p:blipFill>
        <p:spPr>
          <a:xfrm>
            <a:off x="1424247" y="721301"/>
            <a:ext cx="9343505" cy="5489094"/>
          </a:xfrm>
          <a:prstGeom prst="rect">
            <a:avLst/>
          </a:prstGeom>
        </p:spPr>
      </p:pic>
      <p:sp>
        <p:nvSpPr>
          <p:cNvPr id="13" name="Title 6">
            <a:extLst>
              <a:ext uri="{FF2B5EF4-FFF2-40B4-BE49-F238E27FC236}">
                <a16:creationId xmlns:a16="http://schemas.microsoft.com/office/drawing/2014/main" id="{AD157D15-0974-4599-9370-30CBBDD1894B}"/>
              </a:ext>
            </a:extLst>
          </p:cNvPr>
          <p:cNvSpPr>
            <a:spLocks noGrp="1"/>
          </p:cNvSpPr>
          <p:nvPr>
            <p:ph type="title"/>
          </p:nvPr>
        </p:nvSpPr>
        <p:spPr>
          <a:xfrm>
            <a:off x="2625048" y="2569921"/>
            <a:ext cx="6941904" cy="895927"/>
          </a:xfrm>
        </p:spPr>
        <p:txBody>
          <a:bodyPr>
            <a:normAutofit/>
          </a:bodyPr>
          <a:lstStyle/>
          <a:p>
            <a:pPr algn="ctr"/>
            <a:r>
              <a:rPr lang="en-US" sz="4400">
                <a:solidFill>
                  <a:schemeClr val="bg1"/>
                </a:solidFill>
                <a:latin typeface="Barlow Condensed ExtraBold" panose="00000906000000000000" pitchFamily="2" charset="0"/>
              </a:rPr>
              <a:t>Click to edit Master title style</a:t>
            </a:r>
            <a:endParaRPr lang="en-CA" sz="4400">
              <a:solidFill>
                <a:schemeClr val="bg1"/>
              </a:solidFill>
              <a:latin typeface="Barlow Condensed ExtraBold" panose="00000906000000000000" pitchFamily="2" charset="0"/>
            </a:endParaRPr>
          </a:p>
        </p:txBody>
      </p:sp>
    </p:spTree>
    <p:extLst>
      <p:ext uri="{BB962C8B-B14F-4D97-AF65-F5344CB8AC3E}">
        <p14:creationId xmlns:p14="http://schemas.microsoft.com/office/powerpoint/2010/main" val="2201384488"/>
      </p:ext>
    </p:extLst>
  </p:cSld>
  <p:clrMapOvr>
    <a:masterClrMapping/>
  </p:clrMapOvr>
  <p:transition spd="slow">
    <p:push dir="u"/>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330087"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3"/>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9/29/2021</a:t>
            </a:fld>
            <a:endParaRPr lang="en-US"/>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7" name="Group 16"/>
          <p:cNvGrpSpPr/>
          <p:nvPr userDrawn="1"/>
        </p:nvGrpSpPr>
        <p:grpSpPr>
          <a:xfrm>
            <a:off x="0" y="0"/>
            <a:ext cx="12192000" cy="397164"/>
            <a:chOff x="0" y="0"/>
            <a:chExt cx="12192000" cy="397164"/>
          </a:xfrm>
        </p:grpSpPr>
        <p:sp>
          <p:nvSpPr>
            <p:cNvPr id="19" name="Rectangle 18"/>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64128AC-5208-5E4D-8B87-E14344C479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77675"/>
            <a:ext cx="4359600" cy="1214585"/>
          </a:xfrm>
          <a:prstGeom prst="rect">
            <a:avLst/>
          </a:prstGeom>
          <a:effectLst/>
        </p:spPr>
      </p:pic>
    </p:spTree>
    <p:extLst>
      <p:ext uri="{BB962C8B-B14F-4D97-AF65-F5344CB8AC3E}">
        <p14:creationId xmlns:p14="http://schemas.microsoft.com/office/powerpoint/2010/main" val="2528952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prstGeom prst="rect">
            <a:avLst/>
          </a:prstGeom>
          <a:solidFill>
            <a:schemeClr val="accent3"/>
          </a:solidFill>
        </p:spPr>
        <p:txBody>
          <a:bodyPr/>
          <a:lstStyle>
            <a:lvl1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pPr/>
              <a:t>9/29/2021</a:t>
            </a:fld>
            <a:endParaRPr lang="en-US"/>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20" name="Group 19"/>
          <p:cNvGrpSpPr/>
          <p:nvPr userDrawn="1"/>
        </p:nvGrpSpPr>
        <p:grpSpPr>
          <a:xfrm>
            <a:off x="0" y="0"/>
            <a:ext cx="12192000" cy="397164"/>
            <a:chOff x="0" y="0"/>
            <a:chExt cx="12192000" cy="397164"/>
          </a:xfrm>
        </p:grpSpPr>
        <p:sp>
          <p:nvSpPr>
            <p:cNvPr id="21" name="Rectangle 20"/>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EB6738E5-BD69-3343-9318-A78B044E41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577675"/>
            <a:ext cx="4359600" cy="1214585"/>
          </a:xfrm>
          <a:prstGeom prst="rect">
            <a:avLst/>
          </a:prstGeom>
          <a:effectLst/>
        </p:spPr>
      </p:pic>
    </p:spTree>
    <p:extLst>
      <p:ext uri="{BB962C8B-B14F-4D97-AF65-F5344CB8AC3E}">
        <p14:creationId xmlns:p14="http://schemas.microsoft.com/office/powerpoint/2010/main" val="35010676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b="1"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b="1" cap="all"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22587"/>
            <a:ext cx="8770620" cy="1212056"/>
          </a:xfrm>
        </p:spPr>
        <p:txBody>
          <a:bodyPr anchor="b">
            <a:noAutofit/>
          </a:bodyPr>
          <a:lstStyle>
            <a:lvl1pPr algn="l">
              <a:defRPr sz="4000" b="1" cap="all"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442473"/>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0" y="0"/>
            <a:chExt cx="12192000" cy="397164"/>
          </a:xfrm>
        </p:grpSpPr>
        <p:sp>
          <p:nvSpPr>
            <p:cNvPr id="17" name="Rectangle 16"/>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EDCC60A-F5DB-B04A-B113-0E956F0FAC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pic>
        <p:nvPicPr>
          <p:cNvPr id="15" name="Picture 14">
            <a:extLst>
              <a:ext uri="{FF2B5EF4-FFF2-40B4-BE49-F238E27FC236}">
                <a16:creationId xmlns:a16="http://schemas.microsoft.com/office/drawing/2014/main" id="{817E121E-B9E1-CD49-B422-D746DA33AB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310760" y="6145593"/>
            <a:ext cx="1518851" cy="629767"/>
          </a:xfrm>
          <a:prstGeom prst="rect">
            <a:avLst/>
          </a:prstGeom>
        </p:spPr>
      </p:pic>
    </p:spTree>
    <p:extLst>
      <p:ext uri="{BB962C8B-B14F-4D97-AF65-F5344CB8AC3E}">
        <p14:creationId xmlns:p14="http://schemas.microsoft.com/office/powerpoint/2010/main" val="364274830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21" name="Group 20"/>
          <p:cNvGrpSpPr/>
          <p:nvPr userDrawn="1"/>
        </p:nvGrpSpPr>
        <p:grpSpPr>
          <a:xfrm>
            <a:off x="0" y="0"/>
            <a:ext cx="12192000" cy="397164"/>
            <a:chOff x="0" y="0"/>
            <a:chExt cx="12192000" cy="397164"/>
          </a:xfrm>
        </p:grpSpPr>
        <p:sp>
          <p:nvSpPr>
            <p:cNvPr id="22" name="Rectangle 21"/>
            <p:cNvSpPr/>
            <p:nvPr userDrawn="1"/>
          </p:nvSpPr>
          <p:spPr>
            <a:xfrm>
              <a:off x="1" y="198582"/>
              <a:ext cx="3082197" cy="1985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3050818" y="198582"/>
              <a:ext cx="3047061" cy="1985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6097879" y="198582"/>
              <a:ext cx="3047061" cy="1985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144939" y="198582"/>
              <a:ext cx="3047061" cy="19858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0"/>
              <a:ext cx="12191999" cy="1985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4209007-E13A-4040-A318-E05E34EF132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259882" y="6015380"/>
            <a:ext cx="3114000" cy="867561"/>
          </a:xfrm>
          <a:prstGeom prst="rect">
            <a:avLst/>
          </a:prstGeom>
        </p:spPr>
      </p:pic>
      <p:pic>
        <p:nvPicPr>
          <p:cNvPr id="9" name="Picture 8">
            <a:extLst>
              <a:ext uri="{FF2B5EF4-FFF2-40B4-BE49-F238E27FC236}">
                <a16:creationId xmlns:a16="http://schemas.microsoft.com/office/drawing/2014/main" id="{6BB01CF6-D13D-CA42-87DE-93DA21A97962}"/>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p:blipFill>
        <p:spPr>
          <a:xfrm>
            <a:off x="10310760" y="6145593"/>
            <a:ext cx="1518851" cy="629767"/>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7" r:id="rId13"/>
    <p:sldLayoutId id="2147483718" r:id="rId14"/>
    <p:sldLayoutId id="2147483719" r:id="rId15"/>
    <p:sldLayoutId id="2147483720" r:id="rId16"/>
    <p:sldLayoutId id="2147483721" r:id="rId17"/>
    <p:sldLayoutId id="2147483712" r:id="rId18"/>
    <p:sldLayoutId id="2147483713" r:id="rId19"/>
    <p:sldLayoutId id="2147483722" r:id="rId20"/>
    <p:sldLayoutId id="2147483724" r:id="rId21"/>
  </p:sldLayoutIdLst>
  <p:transition spd="slow">
    <p:push dir="u"/>
  </p:transition>
  <p:hf hdr="0" dt="0"/>
  <p:txStyles>
    <p:title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hyperlink" Target="https://humanbenchmark.com/tests/reactiontime"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11.xml"/><Relationship Id="rId7" Type="http://schemas.openxmlformats.org/officeDocument/2006/relationships/image" Target="../media/image4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hyperlink" Target="https://playback.fm/audio-reaction-time"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5.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svg"/><Relationship Id="rId11" Type="http://schemas.openxmlformats.org/officeDocument/2006/relationships/image" Target="../media/image54.png"/><Relationship Id="rId5" Type="http://schemas.openxmlformats.org/officeDocument/2006/relationships/image" Target="../media/image30.png"/><Relationship Id="rId10" Type="http://schemas.openxmlformats.org/officeDocument/2006/relationships/image" Target="../media/image37.svg"/><Relationship Id="rId4" Type="http://schemas.openxmlformats.org/officeDocument/2006/relationships/image" Target="../media/image51.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notesSlide" Target="../notesSlides/notesSlide16.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1.png"/><Relationship Id="rId5" Type="http://schemas.openxmlformats.org/officeDocument/2006/relationships/hyperlink" Target="https://www.psytoolkit.org/lessons/experiment_simple_choice_rts.html"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jpe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70.sv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7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1.png"/><Relationship Id="rId5" Type="http://schemas.openxmlformats.org/officeDocument/2006/relationships/hyperlink" Target="http://ergo.human.cornell.edu/FittsLaw/FittsLaw.html"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70.sv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hyperlink" Target="https://worldofwork.io/2019/07/automaticity/"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25028863@N00/4794889717"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hyperlink" Target="https://creativecommons.org/licenses/by/2.0/?ref=ccsearch&amp;atype=rich" TargetMode="External"/><Relationship Id="rId4" Type="http://schemas.openxmlformats.org/officeDocument/2006/relationships/hyperlink" Target="https://www.flickr.com/photos/25028863@N0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81.png"/><Relationship Id="rId7"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82.sv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89.jpeg"/><Relationship Id="rId2" Type="http://schemas.openxmlformats.org/officeDocument/2006/relationships/slideLayout" Target="../slideLayouts/slideLayout5.xml"/><Relationship Id="rId1" Type="http://schemas.openxmlformats.org/officeDocument/2006/relationships/video" Target="https://www.youtube.com/embed/X3meWWwaLss?start=595&amp;feature=oembed" TargetMode="External"/><Relationship Id="rId6" Type="http://schemas.openxmlformats.org/officeDocument/2006/relationships/hyperlink" Target="https://youtu.be/X3meWWwaLss" TargetMode="External"/><Relationship Id="rId5" Type="http://schemas.openxmlformats.org/officeDocument/2006/relationships/image" Target="../media/image88.sv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1.xml"/><Relationship Id="rId1" Type="http://schemas.openxmlformats.org/officeDocument/2006/relationships/video" Target="https://www.youtube.com/embed/_vKb1UDDeOA?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ahsinfo@uwaterloo.ca"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uwaterloo.ca/future-students/ask/ah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578107F-C995-F74C-8CC0-CAF5A4B19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231888"/>
            <a:ext cx="9372600" cy="3886200"/>
          </a:xfrm>
          <a:prstGeom prst="rect">
            <a:avLst/>
          </a:prstGeom>
        </p:spPr>
      </p:pic>
      <p:sp>
        <p:nvSpPr>
          <p:cNvPr id="19" name="Title 1">
            <a:extLst>
              <a:ext uri="{FF2B5EF4-FFF2-40B4-BE49-F238E27FC236}">
                <a16:creationId xmlns:a16="http://schemas.microsoft.com/office/drawing/2014/main" id="{F32413F8-F9E9-4357-A6D1-E048B9087DDB}"/>
              </a:ext>
            </a:extLst>
          </p:cNvPr>
          <p:cNvSpPr>
            <a:spLocks noGrp="1"/>
          </p:cNvSpPr>
          <p:nvPr>
            <p:ph type="ctrTitle"/>
          </p:nvPr>
        </p:nvSpPr>
        <p:spPr>
          <a:xfrm>
            <a:off x="1807535" y="3876004"/>
            <a:ext cx="8684394" cy="835684"/>
          </a:xfrm>
        </p:spPr>
        <p:txBody>
          <a:bodyPr anchor="b">
            <a:normAutofit/>
          </a:bodyPr>
          <a:lstStyle/>
          <a:p>
            <a:pPr algn="ctr"/>
            <a:r>
              <a:rPr lang="en-US" b="1">
                <a:solidFill>
                  <a:schemeClr val="accent3"/>
                </a:solidFill>
                <a:latin typeface="Barlow Condensed ExtraBold"/>
              </a:rPr>
              <a:t>READY, SET, NEURO!</a:t>
            </a:r>
          </a:p>
        </p:txBody>
      </p:sp>
    </p:spTree>
    <p:extLst>
      <p:ext uri="{BB962C8B-B14F-4D97-AF65-F5344CB8AC3E}">
        <p14:creationId xmlns:p14="http://schemas.microsoft.com/office/powerpoint/2010/main" val="163875028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8F6A4AC-5982-4D79-8421-6AA0524C1C3E}"/>
              </a:ext>
            </a:extLst>
          </p:cNvPr>
          <p:cNvSpPr>
            <a:spLocks noGrp="1"/>
          </p:cNvSpPr>
          <p:nvPr>
            <p:ph type="ftr" sz="quarter" idx="11"/>
          </p:nvPr>
        </p:nvSpPr>
        <p:spPr>
          <a:xfrm>
            <a:off x="259882" y="6335309"/>
            <a:ext cx="5226517" cy="250337"/>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a:t>
            </a:r>
          </a:p>
        </p:txBody>
      </p:sp>
      <p:sp>
        <p:nvSpPr>
          <p:cNvPr id="5" name="Slide Number Placeholder 4">
            <a:extLst>
              <a:ext uri="{FF2B5EF4-FFF2-40B4-BE49-F238E27FC236}">
                <a16:creationId xmlns:a16="http://schemas.microsoft.com/office/drawing/2014/main" id="{6069FC99-DD9A-4E53-AC01-9FF4083C4726}"/>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10</a:t>
            </a:fld>
            <a:endParaRPr lang="en-US">
              <a:latin typeface="Barlow Condensed Medium" pitchFamily="2" charset="77"/>
            </a:endParaRPr>
          </a:p>
        </p:txBody>
      </p:sp>
      <p:sp>
        <p:nvSpPr>
          <p:cNvPr id="7" name="TextBox 6">
            <a:extLst>
              <a:ext uri="{FF2B5EF4-FFF2-40B4-BE49-F238E27FC236}">
                <a16:creationId xmlns:a16="http://schemas.microsoft.com/office/drawing/2014/main" id="{66C7398A-7939-BD43-BDE2-96E5F4BE4C65}"/>
              </a:ext>
            </a:extLst>
          </p:cNvPr>
          <p:cNvSpPr txBox="1"/>
          <p:nvPr/>
        </p:nvSpPr>
        <p:spPr>
          <a:xfrm>
            <a:off x="544566" y="5465399"/>
            <a:ext cx="4208203" cy="307777"/>
          </a:xfrm>
          <a:prstGeom prst="rect">
            <a:avLst/>
          </a:prstGeom>
          <a:noFill/>
        </p:spPr>
        <p:txBody>
          <a:bodyPr wrap="none" rtlCol="0">
            <a:spAutoFit/>
          </a:bodyPr>
          <a:lstStyle/>
          <a:p>
            <a:r>
              <a:rPr lang="en-US" sz="1400">
                <a:hlinkClick r:id="rId5"/>
              </a:rPr>
              <a:t>https://humanbenchmark.com/tests/reactiontime</a:t>
            </a:r>
            <a:endParaRPr lang="en-US" sz="1400"/>
          </a:p>
        </p:txBody>
      </p:sp>
      <p:pic>
        <p:nvPicPr>
          <p:cNvPr id="3" name="ReactionTIMEFinished" descr="Video showing online reaction time test.">
            <a:hlinkClick r:id="" action="ppaction://media"/>
            <a:extLst>
              <a:ext uri="{FF2B5EF4-FFF2-40B4-BE49-F238E27FC236}">
                <a16:creationId xmlns:a16="http://schemas.microsoft.com/office/drawing/2014/main" id="{1743E7D8-7A94-4F3F-858B-1ED17D7BAB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566" y="2189778"/>
            <a:ext cx="5500181" cy="3144375"/>
          </a:xfrm>
          <a:prstGeom prst="rect">
            <a:avLst/>
          </a:prstGeom>
        </p:spPr>
      </p:pic>
      <p:sp>
        <p:nvSpPr>
          <p:cNvPr id="6" name="TextBox 5">
            <a:extLst>
              <a:ext uri="{FF2B5EF4-FFF2-40B4-BE49-F238E27FC236}">
                <a16:creationId xmlns:a16="http://schemas.microsoft.com/office/drawing/2014/main" id="{D2E633EE-26FA-4FEC-80EC-59AC142B0590}"/>
              </a:ext>
            </a:extLst>
          </p:cNvPr>
          <p:cNvSpPr txBox="1"/>
          <p:nvPr/>
        </p:nvSpPr>
        <p:spPr>
          <a:xfrm>
            <a:off x="6604000" y="1873528"/>
            <a:ext cx="5242560" cy="42317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AutoNum type="arabicPeriod"/>
            </a:pPr>
            <a:r>
              <a:rPr lang="en-US" sz="2000">
                <a:ea typeface="+mn-lt"/>
                <a:cs typeface="+mn-lt"/>
              </a:rPr>
              <a:t>Open the </a:t>
            </a:r>
            <a:r>
              <a:rPr lang="en-US" sz="2000" b="1">
                <a:ea typeface="+mn-lt"/>
                <a:cs typeface="+mn-lt"/>
                <a:hlinkClick r:id="rId5"/>
              </a:rPr>
              <a:t>Visual Reaction Time Test</a:t>
            </a:r>
            <a:endParaRPr lang="en-US" sz="2000" b="1"/>
          </a:p>
          <a:p>
            <a:pPr marL="457200" indent="-457200">
              <a:lnSpc>
                <a:spcPct val="150000"/>
              </a:lnSpc>
              <a:buAutoNum type="arabicPeriod"/>
            </a:pPr>
            <a:r>
              <a:rPr lang="en-US" sz="2000">
                <a:ea typeface="+mn-lt"/>
                <a:cs typeface="+mn-lt"/>
              </a:rPr>
              <a:t>Click anywhere to start the test</a:t>
            </a:r>
            <a:endParaRPr lang="en-US" sz="2000"/>
          </a:p>
          <a:p>
            <a:pPr marL="457200" indent="-457200">
              <a:lnSpc>
                <a:spcPct val="150000"/>
              </a:lnSpc>
              <a:buAutoNum type="arabicPeriod"/>
            </a:pPr>
            <a:r>
              <a:rPr lang="en-US" sz="2000">
                <a:ea typeface="+mn-lt"/>
                <a:cs typeface="+mn-lt"/>
              </a:rPr>
              <a:t>When the screen turns green, click as quickly as you can</a:t>
            </a:r>
            <a:endParaRPr lang="en-US" sz="2000"/>
          </a:p>
          <a:p>
            <a:pPr marL="457200" indent="-457200">
              <a:lnSpc>
                <a:spcPct val="150000"/>
              </a:lnSpc>
              <a:buAutoNum type="arabicPeriod"/>
            </a:pPr>
            <a:r>
              <a:rPr lang="en-US" sz="2000">
                <a:ea typeface="+mn-lt"/>
                <a:cs typeface="+mn-lt"/>
              </a:rPr>
              <a:t>Collect 5 trials and record your results for each trial</a:t>
            </a:r>
          </a:p>
          <a:p>
            <a:pPr marL="457200" indent="-457200">
              <a:lnSpc>
                <a:spcPct val="150000"/>
              </a:lnSpc>
              <a:buAutoNum type="arabicPeriod"/>
            </a:pPr>
            <a:r>
              <a:rPr lang="en-US" sz="2000">
                <a:ea typeface="+mn-lt"/>
                <a:cs typeface="+mn-lt"/>
              </a:rPr>
              <a:t>Calculate your average and record on your recording sheet</a:t>
            </a:r>
            <a:endParaRPr lang="en-US" sz="2000"/>
          </a:p>
          <a:p>
            <a:pPr>
              <a:lnSpc>
                <a:spcPct val="150000"/>
              </a:lnSpc>
            </a:pPr>
            <a:endParaRPr lang="en-US" sz="2200"/>
          </a:p>
        </p:txBody>
      </p:sp>
      <p:sp>
        <p:nvSpPr>
          <p:cNvPr id="2" name="Title 1">
            <a:extLst>
              <a:ext uri="{FF2B5EF4-FFF2-40B4-BE49-F238E27FC236}">
                <a16:creationId xmlns:a16="http://schemas.microsoft.com/office/drawing/2014/main" id="{DECF77D9-FD7C-4E5F-811B-049F78FB4C02}"/>
              </a:ext>
            </a:extLst>
          </p:cNvPr>
          <p:cNvSpPr>
            <a:spLocks noGrp="1"/>
          </p:cNvSpPr>
          <p:nvPr>
            <p:ph type="title"/>
          </p:nvPr>
        </p:nvSpPr>
        <p:spPr>
          <a:xfrm>
            <a:off x="259882" y="696534"/>
            <a:ext cx="11569729" cy="895927"/>
          </a:xfrm>
        </p:spPr>
        <p:txBody>
          <a:bodyPr>
            <a:noAutofit/>
          </a:bodyPr>
          <a:lstStyle/>
          <a:p>
            <a:r>
              <a:rPr lang="en-US" cap="all" spc="50">
                <a:latin typeface="Barlow Condensed ExtraBold" pitchFamily="2" charset="77"/>
                <a:ea typeface="Impact"/>
                <a:cs typeface="Impact"/>
              </a:rPr>
              <a:t>Experiment 1A: visual reaction time</a:t>
            </a:r>
            <a:endParaRPr lang="en-US" sz="3200" b="0"/>
          </a:p>
        </p:txBody>
      </p:sp>
      <p:pic>
        <p:nvPicPr>
          <p:cNvPr id="14" name="Graphic 13" descr="Eyes with solid fill">
            <a:extLst>
              <a:ext uri="{FF2B5EF4-FFF2-40B4-BE49-F238E27FC236}">
                <a16:creationId xmlns:a16="http://schemas.microsoft.com/office/drawing/2014/main" id="{7DE090E0-8267-764D-B58A-A8FDB3380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8153" y="237370"/>
            <a:ext cx="1814253" cy="1814253"/>
          </a:xfrm>
          <a:prstGeom prst="rect">
            <a:avLst/>
          </a:prstGeom>
        </p:spPr>
      </p:pic>
    </p:spTree>
    <p:extLst>
      <p:ext uri="{BB962C8B-B14F-4D97-AF65-F5344CB8AC3E}">
        <p14:creationId xmlns:p14="http://schemas.microsoft.com/office/powerpoint/2010/main" val="2571316761"/>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D15289-FA54-4062-958C-53C2AEA3EE34}"/>
              </a:ext>
            </a:extLst>
          </p:cNvPr>
          <p:cNvSpPr>
            <a:spLocks noGrp="1"/>
          </p:cNvSpPr>
          <p:nvPr>
            <p:ph type="ftr" sz="quarter" idx="11"/>
          </p:nvPr>
        </p:nvSpPr>
        <p:spPr>
          <a:xfrm>
            <a:off x="259882" y="6335309"/>
            <a:ext cx="5226517" cy="250337"/>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PRESENTATION TITLE</a:t>
            </a:r>
          </a:p>
        </p:txBody>
      </p:sp>
      <p:sp>
        <p:nvSpPr>
          <p:cNvPr id="4" name="Slide Number Placeholder 3">
            <a:extLst>
              <a:ext uri="{FF2B5EF4-FFF2-40B4-BE49-F238E27FC236}">
                <a16:creationId xmlns:a16="http://schemas.microsoft.com/office/drawing/2014/main" id="{D2C25322-1AD4-42F2-958E-9AF2FDD98EBC}"/>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11</a:t>
            </a:fld>
            <a:endParaRPr lang="en-US">
              <a:latin typeface="Barlow Condensed Medium" pitchFamily="2" charset="77"/>
            </a:endParaRPr>
          </a:p>
        </p:txBody>
      </p:sp>
      <p:sp>
        <p:nvSpPr>
          <p:cNvPr id="6" name="Rectangle 5">
            <a:extLst>
              <a:ext uri="{FF2B5EF4-FFF2-40B4-BE49-F238E27FC236}">
                <a16:creationId xmlns:a16="http://schemas.microsoft.com/office/drawing/2014/main" id="{93C54A8F-D24F-7C4A-A328-2FF68CB9077D}"/>
              </a:ext>
            </a:extLst>
          </p:cNvPr>
          <p:cNvSpPr/>
          <p:nvPr/>
        </p:nvSpPr>
        <p:spPr>
          <a:xfrm>
            <a:off x="521891" y="5198444"/>
            <a:ext cx="3457998" cy="307777"/>
          </a:xfrm>
          <a:prstGeom prst="rect">
            <a:avLst/>
          </a:prstGeom>
        </p:spPr>
        <p:txBody>
          <a:bodyPr wrap="none">
            <a:spAutoFit/>
          </a:bodyPr>
          <a:lstStyle/>
          <a:p>
            <a:r>
              <a:rPr lang="en-US" sz="1400">
                <a:hlinkClick r:id="rId5"/>
              </a:rPr>
              <a:t>https://playback.fm/audio-reaction-time</a:t>
            </a:r>
            <a:endParaRPr lang="en-US" sz="1400"/>
          </a:p>
        </p:txBody>
      </p:sp>
      <p:pic>
        <p:nvPicPr>
          <p:cNvPr id="9" name="auditoryFINI" descr="Video showing online auditory reaction time test.">
            <a:hlinkClick r:id="" action="ppaction://media"/>
            <a:extLst>
              <a:ext uri="{FF2B5EF4-FFF2-40B4-BE49-F238E27FC236}">
                <a16:creationId xmlns:a16="http://schemas.microsoft.com/office/drawing/2014/main" id="{5DAD895B-646B-42F6-953D-977E5ACB534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1891" y="2054185"/>
            <a:ext cx="5467702" cy="3115390"/>
          </a:xfrm>
          <a:prstGeom prst="rect">
            <a:avLst/>
          </a:prstGeom>
        </p:spPr>
      </p:pic>
      <p:sp>
        <p:nvSpPr>
          <p:cNvPr id="5" name="TextBox 4">
            <a:extLst>
              <a:ext uri="{FF2B5EF4-FFF2-40B4-BE49-F238E27FC236}">
                <a16:creationId xmlns:a16="http://schemas.microsoft.com/office/drawing/2014/main" id="{C1EF23B2-E15B-4FFD-B2DC-83457B9D033B}"/>
              </a:ext>
            </a:extLst>
          </p:cNvPr>
          <p:cNvSpPr txBox="1"/>
          <p:nvPr/>
        </p:nvSpPr>
        <p:spPr>
          <a:xfrm>
            <a:off x="6202409" y="1690190"/>
            <a:ext cx="5830090" cy="4693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mj-lt"/>
              <a:buAutoNum type="arabicPeriod"/>
            </a:pPr>
            <a:r>
              <a:rPr lang="en-US" sz="2000">
                <a:ea typeface="+mn-lt"/>
                <a:cs typeface="+mn-lt"/>
              </a:rPr>
              <a:t>Open the </a:t>
            </a:r>
            <a:r>
              <a:rPr lang="en-US" sz="2000" b="1">
                <a:ea typeface="+mn-lt"/>
                <a:cs typeface="+mn-lt"/>
                <a:hlinkClick r:id="rId5"/>
              </a:rPr>
              <a:t>Auditory Reaction Time Test</a:t>
            </a:r>
            <a:endParaRPr lang="en-US" sz="2000" b="1" u="sng"/>
          </a:p>
          <a:p>
            <a:pPr marL="342900" indent="-342900">
              <a:lnSpc>
                <a:spcPct val="150000"/>
              </a:lnSpc>
              <a:buFont typeface="+mj-lt"/>
              <a:buAutoNum type="arabicPeriod"/>
            </a:pPr>
            <a:r>
              <a:rPr lang="en-US" sz="2000">
                <a:ea typeface="+mn-lt"/>
                <a:cs typeface="+mn-lt"/>
              </a:rPr>
              <a:t>Check to make sure your sound is on</a:t>
            </a:r>
          </a:p>
          <a:p>
            <a:pPr marL="342900" indent="-342900">
              <a:lnSpc>
                <a:spcPct val="150000"/>
              </a:lnSpc>
              <a:buFont typeface="+mj-lt"/>
              <a:buAutoNum type="arabicPeriod"/>
            </a:pPr>
            <a:r>
              <a:rPr lang="en-US" sz="2000">
                <a:ea typeface="+mn-lt"/>
                <a:cs typeface="+mn-lt"/>
              </a:rPr>
              <a:t>Click anywhere to start the test</a:t>
            </a:r>
            <a:endParaRPr lang="en-US" sz="2000"/>
          </a:p>
          <a:p>
            <a:pPr marL="342900" indent="-342900">
              <a:lnSpc>
                <a:spcPct val="150000"/>
              </a:lnSpc>
              <a:buFont typeface="+mj-lt"/>
              <a:buAutoNum type="arabicPeriod"/>
            </a:pPr>
            <a:r>
              <a:rPr lang="en-US" sz="2000">
                <a:ea typeface="+mn-lt"/>
                <a:cs typeface="+mn-lt"/>
              </a:rPr>
              <a:t>When you hear a sound, click as quickly as you can</a:t>
            </a:r>
            <a:endParaRPr lang="en-US" sz="2000"/>
          </a:p>
          <a:p>
            <a:pPr marL="342900" indent="-342900">
              <a:lnSpc>
                <a:spcPct val="150000"/>
              </a:lnSpc>
              <a:buFont typeface="+mj-lt"/>
              <a:buAutoNum type="arabicPeriod"/>
            </a:pPr>
            <a:r>
              <a:rPr lang="en-US" sz="2000">
                <a:ea typeface="+mn-lt"/>
                <a:cs typeface="+mn-lt"/>
              </a:rPr>
              <a:t>Collect 5 trials and record your results for each trial</a:t>
            </a:r>
          </a:p>
          <a:p>
            <a:pPr marL="342900" indent="-342900">
              <a:lnSpc>
                <a:spcPct val="150000"/>
              </a:lnSpc>
              <a:buFont typeface="+mj-lt"/>
              <a:buAutoNum type="arabicPeriod"/>
            </a:pPr>
            <a:r>
              <a:rPr lang="en-US" sz="2000">
                <a:ea typeface="+mn-lt"/>
                <a:cs typeface="+mn-lt"/>
              </a:rPr>
              <a:t>Calculate your average and record on your recording sheet</a:t>
            </a:r>
            <a:endParaRPr lang="en-US" sz="2000"/>
          </a:p>
          <a:p>
            <a:pPr>
              <a:lnSpc>
                <a:spcPct val="150000"/>
              </a:lnSpc>
            </a:pPr>
            <a:endParaRPr lang="en-US" sz="2200"/>
          </a:p>
        </p:txBody>
      </p:sp>
      <p:sp>
        <p:nvSpPr>
          <p:cNvPr id="2" name="Title 1">
            <a:extLst>
              <a:ext uri="{FF2B5EF4-FFF2-40B4-BE49-F238E27FC236}">
                <a16:creationId xmlns:a16="http://schemas.microsoft.com/office/drawing/2014/main" id="{C7FBFD84-7395-4F9C-A573-C37AF37523F4}"/>
              </a:ext>
            </a:extLst>
          </p:cNvPr>
          <p:cNvSpPr>
            <a:spLocks noGrp="1"/>
          </p:cNvSpPr>
          <p:nvPr>
            <p:ph type="title"/>
          </p:nvPr>
        </p:nvSpPr>
        <p:spPr>
          <a:xfrm>
            <a:off x="259882" y="720052"/>
            <a:ext cx="11569729" cy="895927"/>
          </a:xfrm>
        </p:spPr>
        <p:txBody>
          <a:bodyPr>
            <a:noAutofit/>
          </a:bodyPr>
          <a:lstStyle/>
          <a:p>
            <a:r>
              <a:rPr lang="en-US" cap="all">
                <a:latin typeface="Barlow Condensed ExtraBold" pitchFamily="2" charset="77"/>
                <a:ea typeface="+mj-lt"/>
                <a:cs typeface="+mj-lt"/>
              </a:rPr>
              <a:t>Experiment 1B: auditory reaction time</a:t>
            </a:r>
            <a:endParaRPr lang="en-US">
              <a:latin typeface="Barlow Condensed ExtraBold" pitchFamily="2" charset="77"/>
            </a:endParaRPr>
          </a:p>
        </p:txBody>
      </p:sp>
      <p:pic>
        <p:nvPicPr>
          <p:cNvPr id="8" name="Graphic 7" descr="Ear with solid fill">
            <a:extLst>
              <a:ext uri="{FF2B5EF4-FFF2-40B4-BE49-F238E27FC236}">
                <a16:creationId xmlns:a16="http://schemas.microsoft.com/office/drawing/2014/main" id="{9BC2B6A5-4E3C-1C4C-9EC5-C46E071535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7237" y="645841"/>
            <a:ext cx="914400" cy="914400"/>
          </a:xfrm>
          <a:prstGeom prst="rect">
            <a:avLst/>
          </a:prstGeom>
        </p:spPr>
      </p:pic>
      <p:pic>
        <p:nvPicPr>
          <p:cNvPr id="11" name="Graphic 10" descr="Ear with solid fill">
            <a:extLst>
              <a:ext uri="{FF2B5EF4-FFF2-40B4-BE49-F238E27FC236}">
                <a16:creationId xmlns:a16="http://schemas.microsoft.com/office/drawing/2014/main" id="{E67A038C-C314-8749-AB5E-B64611E059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421328" y="645841"/>
            <a:ext cx="914400" cy="914400"/>
          </a:xfrm>
          <a:prstGeom prst="rect">
            <a:avLst/>
          </a:prstGeom>
        </p:spPr>
      </p:pic>
    </p:spTree>
    <p:extLst>
      <p:ext uri="{BB962C8B-B14F-4D97-AF65-F5344CB8AC3E}">
        <p14:creationId xmlns:p14="http://schemas.microsoft.com/office/powerpoint/2010/main" val="2714931711"/>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CCD337-33A4-4662-8888-F1A01909007A}"/>
              </a:ext>
            </a:extLst>
          </p:cNvPr>
          <p:cNvSpPr>
            <a:spLocks noGrp="1"/>
          </p:cNvSpPr>
          <p:nvPr>
            <p:ph type="sldNum" sz="quarter" idx="12"/>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u="none" strike="noStrike" kern="1200" cap="none" spc="0" normalizeH="0" baseline="0" noProof="0">
                <a:ln>
                  <a:noFill/>
                </a:ln>
                <a:solidFill>
                  <a:srgbClr val="000000"/>
                </a:solidFill>
                <a:effectLst/>
                <a:uLnTx/>
                <a:uFillTx/>
                <a:latin typeface="Barlow Condensed Medium" pitchFamily="2" charset="77"/>
              </a:rPr>
              <a:t>PAGE  </a:t>
            </a:r>
            <a:fld id="{93005692-73BE-493E-93AB-ECD6027A7652}" type="slidenum">
              <a:rPr kumimoji="0" lang="en-US" sz="1000" u="none" strike="noStrike" kern="1200" cap="none" spc="0" normalizeH="0" baseline="0" noProof="0" smtClean="0">
                <a:ln>
                  <a:noFill/>
                </a:ln>
                <a:solidFill>
                  <a:srgbClr val="000000"/>
                </a:solidFill>
                <a:effectLst/>
                <a:uLnTx/>
                <a:uFillTx/>
                <a:latin typeface="Barlow Condensed Medium" pitchFamily="2" charset="77"/>
              </a:rPr>
              <a:pPr marL="0" marR="0" lvl="0" indent="0" algn="ctr" defTabSz="914400" rtl="0" eaLnBrk="1" fontAlgn="auto" latinLnBrk="0" hangingPunct="1">
                <a:lnSpc>
                  <a:spcPct val="100000"/>
                </a:lnSpc>
                <a:spcBef>
                  <a:spcPts val="0"/>
                </a:spcBef>
                <a:spcAft>
                  <a:spcPts val="600"/>
                </a:spcAft>
                <a:buClrTx/>
                <a:buSzTx/>
                <a:buFontTx/>
                <a:buNone/>
                <a:tabLst/>
                <a:defRPr/>
              </a:pPr>
              <a:t>12</a:t>
            </a:fld>
            <a:endParaRPr kumimoji="0" lang="en-US" sz="1000" u="none" strike="noStrike" kern="1200" cap="none" spc="0" normalizeH="0" baseline="0" noProof="0">
              <a:ln>
                <a:noFill/>
              </a:ln>
              <a:solidFill>
                <a:srgbClr val="000000"/>
              </a:solidFill>
              <a:effectLst/>
              <a:uLnTx/>
              <a:uFillTx/>
              <a:latin typeface="Barlow Condensed Medium" pitchFamily="2" charset="77"/>
            </a:endParaRPr>
          </a:p>
        </p:txBody>
      </p:sp>
      <p:cxnSp>
        <p:nvCxnSpPr>
          <p:cNvPr id="15" name="Straight Arrow Connector 14">
            <a:extLst>
              <a:ext uri="{FF2B5EF4-FFF2-40B4-BE49-F238E27FC236}">
                <a16:creationId xmlns:a16="http://schemas.microsoft.com/office/drawing/2014/main" id="{D46E4E7A-89C2-CE4D-BC10-046571588D7F}"/>
              </a:ext>
              <a:ext uri="{C183D7F6-B498-43B3-948B-1728B52AA6E4}">
                <adec:decorative xmlns:adec="http://schemas.microsoft.com/office/drawing/2017/decorative" val="1"/>
              </a:ext>
            </a:extLst>
          </p:cNvPr>
          <p:cNvCxnSpPr>
            <a:cxnSpLocks/>
          </p:cNvCxnSpPr>
          <p:nvPr/>
        </p:nvCxnSpPr>
        <p:spPr>
          <a:xfrm flipH="1">
            <a:off x="2709334" y="2843465"/>
            <a:ext cx="2314155" cy="0"/>
          </a:xfrm>
          <a:prstGeom prst="straightConnector1">
            <a:avLst/>
          </a:prstGeom>
          <a:ln w="38100">
            <a:solidFill>
              <a:srgbClr val="0073CF"/>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754A50EB-3F49-BA4C-AA7E-D7DFADF56C8D}"/>
              </a:ext>
            </a:extLst>
          </p:cNvPr>
          <p:cNvSpPr txBox="1"/>
          <p:nvPr/>
        </p:nvSpPr>
        <p:spPr>
          <a:xfrm>
            <a:off x="2314355" y="5639661"/>
            <a:ext cx="7528023" cy="400110"/>
          </a:xfrm>
          <a:prstGeom prst="rect">
            <a:avLst/>
          </a:prstGeom>
          <a:noFill/>
        </p:spPr>
        <p:txBody>
          <a:bodyPr wrap="none" rtlCol="0">
            <a:spAutoFit/>
          </a:bodyPr>
          <a:lstStyle/>
          <a:p>
            <a:r>
              <a:rPr lang="en-US" sz="2000"/>
              <a:t>Graph 1: Average Response Time for Auditory and Visual Stimuli</a:t>
            </a:r>
          </a:p>
        </p:txBody>
      </p:sp>
      <p:cxnSp>
        <p:nvCxnSpPr>
          <p:cNvPr id="8" name="Straight Arrow Connector 7">
            <a:extLst>
              <a:ext uri="{FF2B5EF4-FFF2-40B4-BE49-F238E27FC236}">
                <a16:creationId xmlns:a16="http://schemas.microsoft.com/office/drawing/2014/main" id="{F2815D43-3352-4E6B-8312-89157953B9C5}"/>
              </a:ext>
              <a:ext uri="{C183D7F6-B498-43B3-948B-1728B52AA6E4}">
                <adec:decorative xmlns:adec="http://schemas.microsoft.com/office/drawing/2017/decorative" val="1"/>
              </a:ext>
            </a:extLst>
          </p:cNvPr>
          <p:cNvCxnSpPr>
            <a:cxnSpLocks/>
          </p:cNvCxnSpPr>
          <p:nvPr/>
        </p:nvCxnSpPr>
        <p:spPr>
          <a:xfrm flipH="1">
            <a:off x="2709334" y="2149517"/>
            <a:ext cx="5858933" cy="0"/>
          </a:xfrm>
          <a:prstGeom prst="straightConnector1">
            <a:avLst/>
          </a:prstGeom>
          <a:ln w="381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50A63CA0-E9E1-48FE-8D39-5C5E8B1E8C8B}"/>
              </a:ext>
            </a:extLst>
          </p:cNvPr>
          <p:cNvSpPr>
            <a:spLocks noGrp="1"/>
          </p:cNvSpPr>
          <p:nvPr>
            <p:ph type="title"/>
          </p:nvPr>
        </p:nvSpPr>
        <p:spPr/>
        <p:txBody>
          <a:bodyPr anchor="ctr">
            <a:normAutofit/>
          </a:bodyPr>
          <a:lstStyle/>
          <a:p>
            <a:r>
              <a:rPr lang="en-US">
                <a:latin typeface="Barlow Condensed ExtraBold" pitchFamily="2" charset="77"/>
              </a:rPr>
              <a:t>Expected Results: Auditory vs. Visual Stimuli</a:t>
            </a:r>
          </a:p>
        </p:txBody>
      </p:sp>
      <p:graphicFrame>
        <p:nvGraphicFramePr>
          <p:cNvPr id="16" name="Chart 15" descr="Bar graph showing the Average Response Time for Auditory and Visual Stimuli. The bar representing Average Response Time for the Auditory Stimuli is lower than the bar representing Average Response Time for the Visual Stimuli">
            <a:extLst>
              <a:ext uri="{FF2B5EF4-FFF2-40B4-BE49-F238E27FC236}">
                <a16:creationId xmlns:a16="http://schemas.microsoft.com/office/drawing/2014/main" id="{7C39085D-6A97-4CF7-AB2E-C32FDBAE1BDD}"/>
              </a:ext>
            </a:extLst>
          </p:cNvPr>
          <p:cNvGraphicFramePr>
            <a:graphicFrameLocks/>
          </p:cNvGraphicFramePr>
          <p:nvPr/>
        </p:nvGraphicFramePr>
        <p:xfrm>
          <a:off x="1932607" y="1701993"/>
          <a:ext cx="7800355" cy="4014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8069378"/>
      </p:ext>
    </p:extLst>
  </p:cSld>
  <p:clrMapOvr>
    <a:masterClrMapping/>
  </p:clrMapOvr>
  <p:transition spd="slow" advTm="37392">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95DC51-38A3-4646-B289-D59B1C44EC27}"/>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13</a:t>
            </a:fld>
            <a:endParaRPr lang="en-US">
              <a:latin typeface="Barlow Condensed Medium" pitchFamily="2" charset="77"/>
            </a:endParaRPr>
          </a:p>
        </p:txBody>
      </p:sp>
      <p:cxnSp>
        <p:nvCxnSpPr>
          <p:cNvPr id="16" name="Straight Connector 15">
            <a:extLst>
              <a:ext uri="{FF2B5EF4-FFF2-40B4-BE49-F238E27FC236}">
                <a16:creationId xmlns:a16="http://schemas.microsoft.com/office/drawing/2014/main" id="{3E7A1A59-F158-5E43-A347-9B9FE1B5B404}"/>
              </a:ext>
              <a:ext uri="{C183D7F6-B498-43B3-948B-1728B52AA6E4}">
                <adec:decorative xmlns:adec="http://schemas.microsoft.com/office/drawing/2017/decorative" val="1"/>
              </a:ext>
            </a:extLst>
          </p:cNvPr>
          <p:cNvCxnSpPr>
            <a:cxnSpLocks/>
          </p:cNvCxnSpPr>
          <p:nvPr/>
        </p:nvCxnSpPr>
        <p:spPr>
          <a:xfrm>
            <a:off x="6044748" y="1411402"/>
            <a:ext cx="39734" cy="4722828"/>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07B2947-27CF-C44A-A3AB-5CB4E91D033A}"/>
              </a:ext>
            </a:extLst>
          </p:cNvPr>
          <p:cNvSpPr txBox="1"/>
          <p:nvPr/>
        </p:nvSpPr>
        <p:spPr>
          <a:xfrm>
            <a:off x="2713306" y="2294480"/>
            <a:ext cx="3023832" cy="369332"/>
          </a:xfrm>
          <a:prstGeom prst="rect">
            <a:avLst/>
          </a:prstGeom>
          <a:noFill/>
        </p:spPr>
        <p:txBody>
          <a:bodyPr wrap="square" rtlCol="0">
            <a:spAutoFit/>
          </a:bodyPr>
          <a:lstStyle/>
          <a:p>
            <a:r>
              <a:rPr lang="en-US"/>
              <a:t>Processing time = ~180 </a:t>
            </a:r>
            <a:r>
              <a:rPr lang="en-US" err="1"/>
              <a:t>ms</a:t>
            </a:r>
            <a:endParaRPr lang="en-US"/>
          </a:p>
        </p:txBody>
      </p:sp>
      <p:sp>
        <p:nvSpPr>
          <p:cNvPr id="25" name="TextBox 24">
            <a:extLst>
              <a:ext uri="{FF2B5EF4-FFF2-40B4-BE49-F238E27FC236}">
                <a16:creationId xmlns:a16="http://schemas.microsoft.com/office/drawing/2014/main" id="{9B6A2981-1F60-5547-9F8A-958455FF2BE2}"/>
              </a:ext>
            </a:extLst>
          </p:cNvPr>
          <p:cNvSpPr txBox="1"/>
          <p:nvPr/>
        </p:nvSpPr>
        <p:spPr>
          <a:xfrm>
            <a:off x="8429278" y="2294480"/>
            <a:ext cx="3308919" cy="369332"/>
          </a:xfrm>
          <a:prstGeom prst="rect">
            <a:avLst/>
          </a:prstGeom>
          <a:noFill/>
        </p:spPr>
        <p:txBody>
          <a:bodyPr wrap="none" rtlCol="0">
            <a:spAutoFit/>
          </a:bodyPr>
          <a:lstStyle/>
          <a:p>
            <a:r>
              <a:rPr lang="en-US"/>
              <a:t>Processing time = 200-250 </a:t>
            </a:r>
            <a:r>
              <a:rPr lang="en-US" err="1"/>
              <a:t>ms</a:t>
            </a:r>
            <a:endParaRPr lang="en-US"/>
          </a:p>
        </p:txBody>
      </p:sp>
      <p:pic>
        <p:nvPicPr>
          <p:cNvPr id="15" name="Graphic 14" descr="Brain in head.">
            <a:extLst>
              <a:ext uri="{FF2B5EF4-FFF2-40B4-BE49-F238E27FC236}">
                <a16:creationId xmlns:a16="http://schemas.microsoft.com/office/drawing/2014/main" id="{7301C893-5C17-6F44-8C5B-4571C53C2F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1735" y="4999938"/>
            <a:ext cx="914400" cy="914400"/>
          </a:xfrm>
          <a:prstGeom prst="rect">
            <a:avLst/>
          </a:prstGeom>
        </p:spPr>
      </p:pic>
      <p:cxnSp>
        <p:nvCxnSpPr>
          <p:cNvPr id="26" name="Straight Arrow Connector 25" descr="Arrow pointing from eye to brain.">
            <a:extLst>
              <a:ext uri="{FF2B5EF4-FFF2-40B4-BE49-F238E27FC236}">
                <a16:creationId xmlns:a16="http://schemas.microsoft.com/office/drawing/2014/main" id="{3A94C0F9-91B8-B54D-86C3-97E5BFC9F750}"/>
              </a:ext>
            </a:extLst>
          </p:cNvPr>
          <p:cNvCxnSpPr>
            <a:cxnSpLocks/>
          </p:cNvCxnSpPr>
          <p:nvPr/>
        </p:nvCxnSpPr>
        <p:spPr>
          <a:xfrm>
            <a:off x="9352161" y="4194189"/>
            <a:ext cx="770647" cy="7569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7" name="Graphic 6" descr="Eye.">
            <a:extLst>
              <a:ext uri="{FF2B5EF4-FFF2-40B4-BE49-F238E27FC236}">
                <a16:creationId xmlns:a16="http://schemas.microsoft.com/office/drawing/2014/main" id="{5A9965F6-F820-744E-92CF-02260EC336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2218" y="3342727"/>
            <a:ext cx="914400" cy="914400"/>
          </a:xfrm>
          <a:prstGeom prst="rect">
            <a:avLst/>
          </a:prstGeom>
        </p:spPr>
      </p:pic>
      <p:cxnSp>
        <p:nvCxnSpPr>
          <p:cNvPr id="29" name="Straight Arrow Connector 28" descr="Arrow pointing from flashlight to eye.">
            <a:extLst>
              <a:ext uri="{FF2B5EF4-FFF2-40B4-BE49-F238E27FC236}">
                <a16:creationId xmlns:a16="http://schemas.microsoft.com/office/drawing/2014/main" id="{1D67FE43-322C-9947-991C-465FA050BFAE}"/>
              </a:ext>
            </a:extLst>
          </p:cNvPr>
          <p:cNvCxnSpPr>
            <a:cxnSpLocks/>
          </p:cNvCxnSpPr>
          <p:nvPr/>
        </p:nvCxnSpPr>
        <p:spPr>
          <a:xfrm>
            <a:off x="7635052" y="2590919"/>
            <a:ext cx="770647" cy="7569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Flashlight (visual symbol).">
            <a:extLst>
              <a:ext uri="{FF2B5EF4-FFF2-40B4-BE49-F238E27FC236}">
                <a16:creationId xmlns:a16="http://schemas.microsoft.com/office/drawing/2014/main" id="{2997BDC9-DBB2-2847-8D80-0ACB9323A8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3638" y="1818738"/>
            <a:ext cx="805573" cy="805573"/>
          </a:xfrm>
          <a:prstGeom prst="rect">
            <a:avLst/>
          </a:prstGeom>
        </p:spPr>
      </p:pic>
      <p:pic>
        <p:nvPicPr>
          <p:cNvPr id="14" name="Graphic 13" descr="Brain in head.">
            <a:extLst>
              <a:ext uri="{FF2B5EF4-FFF2-40B4-BE49-F238E27FC236}">
                <a16:creationId xmlns:a16="http://schemas.microsoft.com/office/drawing/2014/main" id="{41ADBCFF-960B-4847-8DDA-1AD15C487F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9045" y="4999938"/>
            <a:ext cx="914400" cy="914400"/>
          </a:xfrm>
          <a:prstGeom prst="rect">
            <a:avLst/>
          </a:prstGeom>
        </p:spPr>
      </p:pic>
      <p:cxnSp>
        <p:nvCxnSpPr>
          <p:cNvPr id="27" name="Straight Arrow Connector 26" descr="Arrow pointing from ear to brain.">
            <a:extLst>
              <a:ext uri="{FF2B5EF4-FFF2-40B4-BE49-F238E27FC236}">
                <a16:creationId xmlns:a16="http://schemas.microsoft.com/office/drawing/2014/main" id="{51EC0330-5262-7245-98AE-D3607562D669}"/>
              </a:ext>
            </a:extLst>
          </p:cNvPr>
          <p:cNvCxnSpPr>
            <a:cxnSpLocks/>
          </p:cNvCxnSpPr>
          <p:nvPr/>
        </p:nvCxnSpPr>
        <p:spPr>
          <a:xfrm>
            <a:off x="3547987" y="4194189"/>
            <a:ext cx="770647" cy="7569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6" name="Graphic 5" descr="Ear.">
            <a:extLst>
              <a:ext uri="{FF2B5EF4-FFF2-40B4-BE49-F238E27FC236}">
                <a16:creationId xmlns:a16="http://schemas.microsoft.com/office/drawing/2014/main" id="{919A035F-BAED-E140-8A74-F803D683D8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5998" y="3342727"/>
            <a:ext cx="914400" cy="914400"/>
          </a:xfrm>
          <a:prstGeom prst="rect">
            <a:avLst/>
          </a:prstGeom>
        </p:spPr>
      </p:pic>
      <p:cxnSp>
        <p:nvCxnSpPr>
          <p:cNvPr id="9" name="Straight Arrow Connector 8" descr="Arrow pointing from sound symbol to ear.">
            <a:extLst>
              <a:ext uri="{FF2B5EF4-FFF2-40B4-BE49-F238E27FC236}">
                <a16:creationId xmlns:a16="http://schemas.microsoft.com/office/drawing/2014/main" id="{13CF186D-9F11-CA4A-95EA-8B1A4C9480B5}"/>
              </a:ext>
            </a:extLst>
          </p:cNvPr>
          <p:cNvCxnSpPr>
            <a:cxnSpLocks/>
          </p:cNvCxnSpPr>
          <p:nvPr/>
        </p:nvCxnSpPr>
        <p:spPr>
          <a:xfrm>
            <a:off x="1919575" y="2635957"/>
            <a:ext cx="770647" cy="75693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Sound symbol.">
            <a:extLst>
              <a:ext uri="{FF2B5EF4-FFF2-40B4-BE49-F238E27FC236}">
                <a16:creationId xmlns:a16="http://schemas.microsoft.com/office/drawing/2014/main" id="{37B57790-8EA1-5F4C-A50D-0BA3F80B29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6458" y="1793386"/>
            <a:ext cx="914400" cy="914400"/>
          </a:xfrm>
          <a:prstGeom prst="rect">
            <a:avLst/>
          </a:prstGeom>
        </p:spPr>
      </p:pic>
      <p:sp>
        <p:nvSpPr>
          <p:cNvPr id="2" name="Title 1">
            <a:extLst>
              <a:ext uri="{FF2B5EF4-FFF2-40B4-BE49-F238E27FC236}">
                <a16:creationId xmlns:a16="http://schemas.microsoft.com/office/drawing/2014/main" id="{3F07759C-F3BE-8F48-886A-4FBF6D15A891}"/>
              </a:ext>
            </a:extLst>
          </p:cNvPr>
          <p:cNvSpPr>
            <a:spLocks noGrp="1"/>
          </p:cNvSpPr>
          <p:nvPr>
            <p:ph type="title"/>
          </p:nvPr>
        </p:nvSpPr>
        <p:spPr/>
        <p:txBody>
          <a:bodyPr/>
          <a:lstStyle/>
          <a:p>
            <a:r>
              <a:rPr lang="en-US">
                <a:latin typeface="Barlow Condensed ExtraBold" pitchFamily="2" charset="77"/>
              </a:rPr>
              <a:t>Expected Results: Visual vs. Auditory Reaction Time</a:t>
            </a:r>
          </a:p>
        </p:txBody>
      </p:sp>
    </p:spTree>
    <p:extLst>
      <p:ext uri="{BB962C8B-B14F-4D97-AF65-F5344CB8AC3E}">
        <p14:creationId xmlns:p14="http://schemas.microsoft.com/office/powerpoint/2010/main" val="328847812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D6BE03-7595-EE4D-9EE2-3FA932288DD4}"/>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14</a:t>
            </a:fld>
            <a:endParaRPr lang="en-US">
              <a:latin typeface="Barlow Condensed Medium" pitchFamily="2" charset="77"/>
            </a:endParaRPr>
          </a:p>
        </p:txBody>
      </p:sp>
      <p:graphicFrame>
        <p:nvGraphicFramePr>
          <p:cNvPr id="6" name="Content Placeholder 2">
            <a:extLst>
              <a:ext uri="{FF2B5EF4-FFF2-40B4-BE49-F238E27FC236}">
                <a16:creationId xmlns:a16="http://schemas.microsoft.com/office/drawing/2014/main" id="{1A1A1D1C-84AF-8244-ACE3-4936D73D7216}"/>
              </a:ext>
              <a:ext uri="{C183D7F6-B498-43B3-948B-1728B52AA6E4}">
                <adec:decorative xmlns:adec="http://schemas.microsoft.com/office/drawing/2017/decorative" val="1"/>
              </a:ext>
            </a:extLst>
          </p:cNvPr>
          <p:cNvGraphicFramePr>
            <a:graphicFrameLocks noGrp="1"/>
          </p:cNvGraphicFramePr>
          <p:nvPr>
            <p:ph idx="1"/>
          </p:nvPr>
        </p:nvGraphicFramePr>
        <p:xfrm>
          <a:off x="260350" y="1430338"/>
          <a:ext cx="11569700"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599E0E8-D943-464A-9F9E-50A514978612}"/>
              </a:ext>
            </a:extLst>
          </p:cNvPr>
          <p:cNvSpPr>
            <a:spLocks noGrp="1"/>
          </p:cNvSpPr>
          <p:nvPr>
            <p:ph type="title"/>
          </p:nvPr>
        </p:nvSpPr>
        <p:spPr/>
        <p:txBody>
          <a:bodyPr/>
          <a:lstStyle/>
          <a:p>
            <a:r>
              <a:rPr lang="en-US">
                <a:latin typeface="Barlow Condensed ExtraBold" pitchFamily="2" charset="77"/>
              </a:rPr>
              <a:t>Discussion Questions</a:t>
            </a:r>
          </a:p>
        </p:txBody>
      </p:sp>
    </p:spTree>
    <p:extLst>
      <p:ext uri="{BB962C8B-B14F-4D97-AF65-F5344CB8AC3E}">
        <p14:creationId xmlns:p14="http://schemas.microsoft.com/office/powerpoint/2010/main" val="2450373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A2F8C-A0CD-A140-8756-363ED1E07A49}"/>
              </a:ext>
            </a:extLst>
          </p:cNvPr>
          <p:cNvSpPr txBox="1">
            <a:spLocks/>
          </p:cNvSpPr>
          <p:nvPr/>
        </p:nvSpPr>
        <p:spPr>
          <a:xfrm>
            <a:off x="311135" y="2905990"/>
            <a:ext cx="11569729" cy="104601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pPr algn="ctr"/>
            <a:r>
              <a:rPr lang="en-CA" sz="6000">
                <a:solidFill>
                  <a:schemeClr val="bg1"/>
                </a:solidFill>
                <a:latin typeface="Barlow Condensed ExtraBold" pitchFamily="2" charset="77"/>
              </a:rPr>
              <a:t>HICK’S LAW</a:t>
            </a:r>
          </a:p>
        </p:txBody>
      </p:sp>
    </p:spTree>
    <p:extLst>
      <p:ext uri="{BB962C8B-B14F-4D97-AF65-F5344CB8AC3E}">
        <p14:creationId xmlns:p14="http://schemas.microsoft.com/office/powerpoint/2010/main" val="417458975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93B16C-7A2F-5E4C-82DE-D9EFEBEC16EF}"/>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16</a:t>
            </a:fld>
            <a:endParaRPr lang="en-US">
              <a:latin typeface="Barlow Condensed Medium" pitchFamily="2" charset="77"/>
            </a:endParaRPr>
          </a:p>
        </p:txBody>
      </p:sp>
      <p:sp>
        <p:nvSpPr>
          <p:cNvPr id="23" name="TextBox 22">
            <a:extLst>
              <a:ext uri="{FF2B5EF4-FFF2-40B4-BE49-F238E27FC236}">
                <a16:creationId xmlns:a16="http://schemas.microsoft.com/office/drawing/2014/main" id="{7541929F-A9DD-3F4B-B7E7-FC2D8E5B4DC6}"/>
              </a:ext>
            </a:extLst>
          </p:cNvPr>
          <p:cNvSpPr txBox="1"/>
          <p:nvPr/>
        </p:nvSpPr>
        <p:spPr>
          <a:xfrm>
            <a:off x="139443" y="3146315"/>
            <a:ext cx="1279072" cy="307777"/>
          </a:xfrm>
          <a:prstGeom prst="rect">
            <a:avLst/>
          </a:prstGeom>
          <a:noFill/>
        </p:spPr>
        <p:txBody>
          <a:bodyPr wrap="square" lIns="91440" tIns="45720" rIns="91440" bIns="45720" rtlCol="0" anchor="t">
            <a:spAutoFit/>
          </a:bodyPr>
          <a:lstStyle/>
          <a:p>
            <a:pPr algn="ctr"/>
            <a:r>
              <a:rPr lang="en-CA" sz="1400" b="1">
                <a:solidFill>
                  <a:schemeClr val="accent3"/>
                </a:solidFill>
              </a:rPr>
              <a:t> Stimulus</a:t>
            </a:r>
            <a:endParaRPr lang="en-CA" sz="1400"/>
          </a:p>
        </p:txBody>
      </p:sp>
      <p:sp>
        <p:nvSpPr>
          <p:cNvPr id="27" name="TextBox 26">
            <a:extLst>
              <a:ext uri="{FF2B5EF4-FFF2-40B4-BE49-F238E27FC236}">
                <a16:creationId xmlns:a16="http://schemas.microsoft.com/office/drawing/2014/main" id="{BB6A70FF-F890-5B4E-92CE-CF6CBC148165}"/>
              </a:ext>
            </a:extLst>
          </p:cNvPr>
          <p:cNvSpPr txBox="1"/>
          <p:nvPr/>
        </p:nvSpPr>
        <p:spPr>
          <a:xfrm>
            <a:off x="7370051" y="3242411"/>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Muscle Activation</a:t>
            </a:r>
          </a:p>
        </p:txBody>
      </p:sp>
      <p:cxnSp>
        <p:nvCxnSpPr>
          <p:cNvPr id="29" name="Straight Arrow Connector 28">
            <a:extLst>
              <a:ext uri="{FF2B5EF4-FFF2-40B4-BE49-F238E27FC236}">
                <a16:creationId xmlns:a16="http://schemas.microsoft.com/office/drawing/2014/main" id="{7E6D2421-0AC3-9D48-B8CC-C660769166AA}"/>
              </a:ext>
              <a:ext uri="{C183D7F6-B498-43B3-948B-1728B52AA6E4}">
                <adec:decorative xmlns:adec="http://schemas.microsoft.com/office/drawing/2017/decorative" val="1"/>
              </a:ext>
            </a:extLst>
          </p:cNvPr>
          <p:cNvCxnSpPr>
            <a:cxnSpLocks/>
          </p:cNvCxnSpPr>
          <p:nvPr/>
        </p:nvCxnSpPr>
        <p:spPr>
          <a:xfrm>
            <a:off x="1596484" y="3517600"/>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95419D6-FA84-3844-A828-A145EC608BBB}"/>
              </a:ext>
              <a:ext uri="{C183D7F6-B498-43B3-948B-1728B52AA6E4}">
                <adec:decorative xmlns:adec="http://schemas.microsoft.com/office/drawing/2017/decorative" val="1"/>
              </a:ext>
            </a:extLst>
          </p:cNvPr>
          <p:cNvCxnSpPr>
            <a:cxnSpLocks/>
          </p:cNvCxnSpPr>
          <p:nvPr/>
        </p:nvCxnSpPr>
        <p:spPr>
          <a:xfrm>
            <a:off x="2741735" y="350602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D4B896C-A21C-6D47-A46C-307E43C7182F}"/>
              </a:ext>
              <a:ext uri="{C183D7F6-B498-43B3-948B-1728B52AA6E4}">
                <adec:decorative xmlns:adec="http://schemas.microsoft.com/office/drawing/2017/decorative" val="1"/>
              </a:ext>
            </a:extLst>
          </p:cNvPr>
          <p:cNvCxnSpPr>
            <a:cxnSpLocks/>
          </p:cNvCxnSpPr>
          <p:nvPr/>
        </p:nvCxnSpPr>
        <p:spPr>
          <a:xfrm>
            <a:off x="5793862" y="3491787"/>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F23137-CECB-A548-892F-7BF482B93D99}"/>
              </a:ext>
              <a:ext uri="{C183D7F6-B498-43B3-948B-1728B52AA6E4}">
                <adec:decorative xmlns:adec="http://schemas.microsoft.com/office/drawing/2017/decorative" val="1"/>
              </a:ext>
            </a:extLst>
          </p:cNvPr>
          <p:cNvCxnSpPr>
            <a:cxnSpLocks/>
          </p:cNvCxnSpPr>
          <p:nvPr/>
        </p:nvCxnSpPr>
        <p:spPr>
          <a:xfrm>
            <a:off x="8964117" y="346480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5A785DF-ACB2-7C4E-AB2A-068B01D5DD75}"/>
              </a:ext>
              <a:ext uri="{C183D7F6-B498-43B3-948B-1728B52AA6E4}">
                <adec:decorative xmlns:adec="http://schemas.microsoft.com/office/drawing/2017/decorative" val="1"/>
              </a:ext>
            </a:extLst>
          </p:cNvPr>
          <p:cNvCxnSpPr>
            <a:cxnSpLocks/>
          </p:cNvCxnSpPr>
          <p:nvPr/>
        </p:nvCxnSpPr>
        <p:spPr>
          <a:xfrm>
            <a:off x="10327582"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Left Brace 34" descr="Reaction time bracket that encompasses sound moving to the ear then to the brain, the brain interpreting the stimulus, and then sending a message to the muscles.">
            <a:extLst>
              <a:ext uri="{FF2B5EF4-FFF2-40B4-BE49-F238E27FC236}">
                <a16:creationId xmlns:a16="http://schemas.microsoft.com/office/drawing/2014/main" id="{1106769A-51C2-5D43-A29E-3DF6D020B12C}"/>
              </a:ext>
              <a:ext uri="{C183D7F6-B498-43B3-948B-1728B52AA6E4}">
                <adec:decorative xmlns:adec="http://schemas.microsoft.com/office/drawing/2017/decorative" val="0"/>
              </a:ext>
            </a:extLst>
          </p:cNvPr>
          <p:cNvSpPr/>
          <p:nvPr/>
        </p:nvSpPr>
        <p:spPr>
          <a:xfrm rot="5400000" flipV="1">
            <a:off x="3576317" y="-1028781"/>
            <a:ext cx="674919" cy="6872423"/>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Left Brace 35" descr="Movement time bracket encompassing muscle activation, the person starting to run, and movement completion.">
            <a:extLst>
              <a:ext uri="{FF2B5EF4-FFF2-40B4-BE49-F238E27FC236}">
                <a16:creationId xmlns:a16="http://schemas.microsoft.com/office/drawing/2014/main" id="{7B79DC21-58F0-D245-A3DA-7B9E669E99EC}"/>
              </a:ext>
              <a:ext uri="{C183D7F6-B498-43B3-948B-1728B52AA6E4}">
                <adec:decorative xmlns:adec="http://schemas.microsoft.com/office/drawing/2017/decorative" val="0"/>
              </a:ext>
            </a:extLst>
          </p:cNvPr>
          <p:cNvSpPr/>
          <p:nvPr/>
        </p:nvSpPr>
        <p:spPr>
          <a:xfrm rot="5400000" flipV="1">
            <a:off x="9312661" y="232786"/>
            <a:ext cx="674924" cy="4358978"/>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Left Brace 36" descr="Response time bracket encompassing both reaction time and movement time.">
            <a:extLst>
              <a:ext uri="{FF2B5EF4-FFF2-40B4-BE49-F238E27FC236}">
                <a16:creationId xmlns:a16="http://schemas.microsoft.com/office/drawing/2014/main" id="{A5035B53-04E1-6241-8633-4704A68E1AC8}"/>
              </a:ext>
              <a:ext uri="{C183D7F6-B498-43B3-948B-1728B52AA6E4}">
                <adec:decorative xmlns:adec="http://schemas.microsoft.com/office/drawing/2017/decorative" val="0"/>
              </a:ext>
            </a:extLst>
          </p:cNvPr>
          <p:cNvSpPr/>
          <p:nvPr/>
        </p:nvSpPr>
        <p:spPr>
          <a:xfrm rot="16200000">
            <a:off x="5830037" y="-1088189"/>
            <a:ext cx="666701" cy="11377416"/>
          </a:xfrm>
          <a:prstGeom prst="lef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TextBox 41">
            <a:extLst>
              <a:ext uri="{FF2B5EF4-FFF2-40B4-BE49-F238E27FC236}">
                <a16:creationId xmlns:a16="http://schemas.microsoft.com/office/drawing/2014/main" id="{46253BF0-8F89-0045-BA81-E20BB95E578C}"/>
              </a:ext>
            </a:extLst>
          </p:cNvPr>
          <p:cNvSpPr txBox="1"/>
          <p:nvPr/>
        </p:nvSpPr>
        <p:spPr>
          <a:xfrm>
            <a:off x="10590784" y="3210520"/>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Movement completion</a:t>
            </a:r>
          </a:p>
        </p:txBody>
      </p:sp>
      <p:sp>
        <p:nvSpPr>
          <p:cNvPr id="45" name="TextBox 44">
            <a:extLst>
              <a:ext uri="{FF2B5EF4-FFF2-40B4-BE49-F238E27FC236}">
                <a16:creationId xmlns:a16="http://schemas.microsoft.com/office/drawing/2014/main" id="{3CD9E2DB-F5B5-5448-865B-2C20C19D093D}"/>
              </a:ext>
            </a:extLst>
          </p:cNvPr>
          <p:cNvSpPr txBox="1"/>
          <p:nvPr/>
        </p:nvSpPr>
        <p:spPr>
          <a:xfrm>
            <a:off x="2618390" y="1669099"/>
            <a:ext cx="2603231" cy="369332"/>
          </a:xfrm>
          <a:prstGeom prst="rect">
            <a:avLst/>
          </a:prstGeom>
          <a:noFill/>
        </p:spPr>
        <p:txBody>
          <a:bodyPr wrap="square" lIns="91440" tIns="45720" rIns="91440" bIns="45720" rtlCol="0" anchor="t">
            <a:spAutoFit/>
          </a:bodyPr>
          <a:lstStyle/>
          <a:p>
            <a:pPr algn="ctr"/>
            <a:r>
              <a:rPr lang="en-CA" b="1">
                <a:solidFill>
                  <a:schemeClr val="accent5"/>
                </a:solidFill>
              </a:rPr>
              <a:t>Reaction Time (RT)</a:t>
            </a:r>
          </a:p>
        </p:txBody>
      </p:sp>
      <p:sp>
        <p:nvSpPr>
          <p:cNvPr id="46" name="TextBox 45">
            <a:extLst>
              <a:ext uri="{FF2B5EF4-FFF2-40B4-BE49-F238E27FC236}">
                <a16:creationId xmlns:a16="http://schemas.microsoft.com/office/drawing/2014/main" id="{E2959E7D-70FB-784E-861F-C9AFBA59A7B7}"/>
              </a:ext>
              <a:ext uri="{C183D7F6-B498-43B3-948B-1728B52AA6E4}">
                <adec:decorative xmlns:adec="http://schemas.microsoft.com/office/drawing/2017/decorative" val="1"/>
              </a:ext>
            </a:extLst>
          </p:cNvPr>
          <p:cNvSpPr txBox="1"/>
          <p:nvPr/>
        </p:nvSpPr>
        <p:spPr>
          <a:xfrm>
            <a:off x="8184609" y="1668553"/>
            <a:ext cx="2931027" cy="369332"/>
          </a:xfrm>
          <a:prstGeom prst="rect">
            <a:avLst/>
          </a:prstGeom>
          <a:noFill/>
        </p:spPr>
        <p:txBody>
          <a:bodyPr wrap="square" lIns="91440" tIns="45720" rIns="91440" bIns="45720" rtlCol="0" anchor="t">
            <a:spAutoFit/>
          </a:bodyPr>
          <a:lstStyle/>
          <a:p>
            <a:pPr algn="ctr"/>
            <a:r>
              <a:rPr lang="en-CA" b="1">
                <a:solidFill>
                  <a:schemeClr val="accent5"/>
                </a:solidFill>
              </a:rPr>
              <a:t>Movement Time (MT)</a:t>
            </a:r>
          </a:p>
        </p:txBody>
      </p:sp>
      <p:sp>
        <p:nvSpPr>
          <p:cNvPr id="47" name="TextBox 46">
            <a:extLst>
              <a:ext uri="{FF2B5EF4-FFF2-40B4-BE49-F238E27FC236}">
                <a16:creationId xmlns:a16="http://schemas.microsoft.com/office/drawing/2014/main" id="{7C77FE0E-4128-244A-BAB7-0E3C3F056A3B}"/>
              </a:ext>
            </a:extLst>
          </p:cNvPr>
          <p:cNvSpPr txBox="1"/>
          <p:nvPr/>
        </p:nvSpPr>
        <p:spPr>
          <a:xfrm>
            <a:off x="5081923" y="5041380"/>
            <a:ext cx="2162927" cy="369332"/>
          </a:xfrm>
          <a:prstGeom prst="rect">
            <a:avLst/>
          </a:prstGeom>
          <a:noFill/>
        </p:spPr>
        <p:txBody>
          <a:bodyPr wrap="square" rtlCol="0">
            <a:spAutoFit/>
          </a:bodyPr>
          <a:lstStyle/>
          <a:p>
            <a:pPr algn="ctr"/>
            <a:r>
              <a:rPr lang="en-CA" b="1">
                <a:solidFill>
                  <a:schemeClr val="accent3"/>
                </a:solidFill>
              </a:rPr>
              <a:t>Response Time</a:t>
            </a:r>
          </a:p>
        </p:txBody>
      </p:sp>
      <p:sp>
        <p:nvSpPr>
          <p:cNvPr id="48" name="TextBox 47">
            <a:extLst>
              <a:ext uri="{FF2B5EF4-FFF2-40B4-BE49-F238E27FC236}">
                <a16:creationId xmlns:a16="http://schemas.microsoft.com/office/drawing/2014/main" id="{5FDB8E51-C810-054A-A263-C211E7DE7CBA}"/>
              </a:ext>
            </a:extLst>
          </p:cNvPr>
          <p:cNvSpPr txBox="1"/>
          <p:nvPr/>
        </p:nvSpPr>
        <p:spPr>
          <a:xfrm>
            <a:off x="257503" y="1161838"/>
            <a:ext cx="4519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Example: Swinging a baseball bat</a:t>
            </a:r>
          </a:p>
        </p:txBody>
      </p:sp>
      <p:sp>
        <p:nvSpPr>
          <p:cNvPr id="3" name="Oval 2">
            <a:extLst>
              <a:ext uri="{FF2B5EF4-FFF2-40B4-BE49-F238E27FC236}">
                <a16:creationId xmlns:a16="http://schemas.microsoft.com/office/drawing/2014/main" id="{6B554249-3901-9043-90FF-16376858D9D0}"/>
              </a:ext>
              <a:ext uri="{C183D7F6-B498-43B3-948B-1728B52AA6E4}">
                <adec:decorative xmlns:adec="http://schemas.microsoft.com/office/drawing/2017/decorative" val="1"/>
              </a:ext>
            </a:extLst>
          </p:cNvPr>
          <p:cNvSpPr/>
          <p:nvPr/>
        </p:nvSpPr>
        <p:spPr>
          <a:xfrm>
            <a:off x="102746" y="287041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9D57BFD-0FAC-764A-837C-233975369273}"/>
              </a:ext>
              <a:ext uri="{C183D7F6-B498-43B3-948B-1728B52AA6E4}">
                <adec:decorative xmlns:adec="http://schemas.microsoft.com/office/drawing/2017/decorative" val="1"/>
              </a:ext>
            </a:extLst>
          </p:cNvPr>
          <p:cNvSpPr/>
          <p:nvPr/>
        </p:nvSpPr>
        <p:spPr>
          <a:xfrm>
            <a:off x="7470634" y="2850704"/>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EED4418-9FA7-E84D-BD9B-387A636F42FD}"/>
              </a:ext>
              <a:ext uri="{C183D7F6-B498-43B3-948B-1728B52AA6E4}">
                <adec:decorative xmlns:adec="http://schemas.microsoft.com/office/drawing/2017/decorative" val="1"/>
              </a:ext>
            </a:extLst>
          </p:cNvPr>
          <p:cNvSpPr/>
          <p:nvPr/>
        </p:nvSpPr>
        <p:spPr>
          <a:xfrm>
            <a:off x="10689931" y="284916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E5CFFAF4-4190-6F4E-9395-0372594D5175}"/>
              </a:ext>
              <a:ext uri="{C183D7F6-B498-43B3-948B-1728B52AA6E4}">
                <adec:decorative xmlns:adec="http://schemas.microsoft.com/office/drawing/2017/decorative" val="1"/>
              </a:ext>
            </a:extLst>
          </p:cNvPr>
          <p:cNvCxnSpPr>
            <a:cxnSpLocks/>
          </p:cNvCxnSpPr>
          <p:nvPr/>
        </p:nvCxnSpPr>
        <p:spPr>
          <a:xfrm>
            <a:off x="4204033" y="3508544"/>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uscle.">
            <a:extLst>
              <a:ext uri="{FF2B5EF4-FFF2-40B4-BE49-F238E27FC236}">
                <a16:creationId xmlns:a16="http://schemas.microsoft.com/office/drawing/2014/main" id="{2D13A2BE-D018-0347-985B-9A1029DCB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453" y="2871299"/>
            <a:ext cx="1122300" cy="119157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51F7FCAD-6C69-724D-BB73-C6C9800CD5B9}"/>
              </a:ext>
              <a:ext uri="{C183D7F6-B498-43B3-948B-1728B52AA6E4}">
                <adec:decorative xmlns:adec="http://schemas.microsoft.com/office/drawing/2017/decorative" val="1"/>
              </a:ext>
            </a:extLst>
          </p:cNvPr>
          <p:cNvCxnSpPr>
            <a:cxnSpLocks/>
          </p:cNvCxnSpPr>
          <p:nvPr/>
        </p:nvCxnSpPr>
        <p:spPr>
          <a:xfrm>
            <a:off x="7073704"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Brain with gears.">
            <a:extLst>
              <a:ext uri="{FF2B5EF4-FFF2-40B4-BE49-F238E27FC236}">
                <a16:creationId xmlns:a16="http://schemas.microsoft.com/office/drawing/2014/main" id="{06FFDAD3-F07E-0840-8890-38BE3DB23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1923" y="2879188"/>
            <a:ext cx="1219396" cy="1219396"/>
          </a:xfrm>
          <a:prstGeom prst="rect">
            <a:avLst/>
          </a:prstGeom>
        </p:spPr>
      </p:pic>
      <p:pic>
        <p:nvPicPr>
          <p:cNvPr id="13" name="Graphic 12" descr="Brain in head.">
            <a:extLst>
              <a:ext uri="{FF2B5EF4-FFF2-40B4-BE49-F238E27FC236}">
                <a16:creationId xmlns:a16="http://schemas.microsoft.com/office/drawing/2014/main" id="{31E12E8C-DD13-B14C-8CAA-5EAA29B08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053473" y="2904108"/>
            <a:ext cx="1158769" cy="1158769"/>
          </a:xfrm>
          <a:prstGeom prst="rect">
            <a:avLst/>
          </a:prstGeom>
        </p:spPr>
      </p:pic>
      <p:pic>
        <p:nvPicPr>
          <p:cNvPr id="50" name="Graphic 49" descr="Sound symbol.">
            <a:extLst>
              <a:ext uri="{FF2B5EF4-FFF2-40B4-BE49-F238E27FC236}">
                <a16:creationId xmlns:a16="http://schemas.microsoft.com/office/drawing/2014/main" id="{3ECC4960-CBF2-7D4D-86A5-42756C61CE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681" y="3412299"/>
            <a:ext cx="575104" cy="575104"/>
          </a:xfrm>
          <a:prstGeom prst="rect">
            <a:avLst/>
          </a:prstGeom>
        </p:spPr>
      </p:pic>
      <p:sp>
        <p:nvSpPr>
          <p:cNvPr id="2" name="Title 1">
            <a:extLst>
              <a:ext uri="{FF2B5EF4-FFF2-40B4-BE49-F238E27FC236}">
                <a16:creationId xmlns:a16="http://schemas.microsoft.com/office/drawing/2014/main" id="{6AD04D8E-4EFE-1340-B9D6-A103BB614959}"/>
              </a:ext>
            </a:extLst>
          </p:cNvPr>
          <p:cNvSpPr>
            <a:spLocks noGrp="1"/>
          </p:cNvSpPr>
          <p:nvPr>
            <p:ph type="title"/>
          </p:nvPr>
        </p:nvSpPr>
        <p:spPr>
          <a:xfrm>
            <a:off x="259883" y="453284"/>
            <a:ext cx="11569729" cy="895927"/>
          </a:xfrm>
        </p:spPr>
        <p:txBody>
          <a:bodyPr/>
          <a:lstStyle/>
          <a:p>
            <a:r>
              <a:rPr lang="en-US">
                <a:latin typeface="Barlow Condensed ExtraBold" pitchFamily="2" charset="77"/>
              </a:rPr>
              <a:t>Response to Stimuli</a:t>
            </a:r>
          </a:p>
        </p:txBody>
      </p:sp>
      <p:pic>
        <p:nvPicPr>
          <p:cNvPr id="6" name="Graphic 6" descr="Baseball outline">
            <a:extLst>
              <a:ext uri="{FF2B5EF4-FFF2-40B4-BE49-F238E27FC236}">
                <a16:creationId xmlns:a16="http://schemas.microsoft.com/office/drawing/2014/main" id="{85060C03-AE8E-4584-BF24-405442E728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9542" y="2896541"/>
            <a:ext cx="1196621" cy="1215437"/>
          </a:xfrm>
          <a:prstGeom prst="rect">
            <a:avLst/>
          </a:prstGeom>
        </p:spPr>
      </p:pic>
      <p:sp>
        <p:nvSpPr>
          <p:cNvPr id="4" name="Oval 3">
            <a:extLst>
              <a:ext uri="{FF2B5EF4-FFF2-40B4-BE49-F238E27FC236}">
                <a16:creationId xmlns:a16="http://schemas.microsoft.com/office/drawing/2014/main" id="{8D9F72E9-59EC-4143-B946-ABB965BB5F6B}"/>
              </a:ext>
            </a:extLst>
          </p:cNvPr>
          <p:cNvSpPr/>
          <p:nvPr/>
        </p:nvSpPr>
        <p:spPr>
          <a:xfrm>
            <a:off x="3764" y="1447802"/>
            <a:ext cx="7337777" cy="406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7" descr="Eye outline">
            <a:extLst>
              <a:ext uri="{FF2B5EF4-FFF2-40B4-BE49-F238E27FC236}">
                <a16:creationId xmlns:a16="http://schemas.microsoft.com/office/drawing/2014/main" id="{BD552935-6187-4DF9-8D56-758B120BA23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77961" y="3078316"/>
            <a:ext cx="914400" cy="914400"/>
          </a:xfrm>
          <a:prstGeom prst="rect">
            <a:avLst/>
          </a:prstGeom>
        </p:spPr>
      </p:pic>
    </p:spTree>
    <p:custDataLst>
      <p:tags r:id="rId1"/>
    </p:custDataLst>
    <p:extLst>
      <p:ext uri="{BB962C8B-B14F-4D97-AF65-F5344CB8AC3E}">
        <p14:creationId xmlns:p14="http://schemas.microsoft.com/office/powerpoint/2010/main" val="1059727372"/>
      </p:ext>
    </p:extLst>
  </p:cSld>
  <p:clrMapOvr>
    <a:masterClrMapping/>
  </p:clrMapOvr>
  <p:transition spd="slow" advTm="17652">
    <p:push dir="u"/>
  </p:transition>
  <p:extLst>
    <p:ext uri="{E180D4A7-C9FB-4DFB-919C-405C955672EB}">
      <p14:showEvtLst xmlns:p14="http://schemas.microsoft.com/office/powerpoint/2010/main">
        <p14:playEvt time="4259" objId="4"/>
        <p14:stopEvt time="16239" objId="4"/>
        <p14:playEvt time="16272" objId="4"/>
        <p14:stopEvt time="17652"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203177-2027-1440-8F63-5DA339642BD7}"/>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17</a:t>
            </a:fld>
            <a:endParaRPr lang="en-US">
              <a:latin typeface="Barlow Condensed Medium" pitchFamily="2" charset="77"/>
            </a:endParaRPr>
          </a:p>
        </p:txBody>
      </p:sp>
      <p:sp>
        <p:nvSpPr>
          <p:cNvPr id="7" name="Rectangle 6">
            <a:extLst>
              <a:ext uri="{FF2B5EF4-FFF2-40B4-BE49-F238E27FC236}">
                <a16:creationId xmlns:a16="http://schemas.microsoft.com/office/drawing/2014/main" id="{490E5E26-5A97-1644-9B38-938595C9CD74}"/>
              </a:ext>
            </a:extLst>
          </p:cNvPr>
          <p:cNvSpPr/>
          <p:nvPr/>
        </p:nvSpPr>
        <p:spPr>
          <a:xfrm>
            <a:off x="6630220" y="5396170"/>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MAKING DECISIONS</a:t>
            </a:r>
          </a:p>
        </p:txBody>
      </p:sp>
      <p:pic>
        <p:nvPicPr>
          <p:cNvPr id="6" name="Picture 5" descr="Person standing in front of 3 pathways that each go in a different direction.">
            <a:extLst>
              <a:ext uri="{FF2B5EF4-FFF2-40B4-BE49-F238E27FC236}">
                <a16:creationId xmlns:a16="http://schemas.microsoft.com/office/drawing/2014/main" id="{E6CB9015-AB44-4C40-9B9E-2CA85022F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857" y="2289147"/>
            <a:ext cx="5156200" cy="2806700"/>
          </a:xfrm>
          <a:prstGeom prst="rect">
            <a:avLst/>
          </a:prstGeom>
        </p:spPr>
      </p:pic>
      <p:sp>
        <p:nvSpPr>
          <p:cNvPr id="20" name="Content Placeholder 19">
            <a:extLst>
              <a:ext uri="{FF2B5EF4-FFF2-40B4-BE49-F238E27FC236}">
                <a16:creationId xmlns:a16="http://schemas.microsoft.com/office/drawing/2014/main" id="{83BFAA79-398E-C848-98D1-548B3E218170}"/>
              </a:ext>
            </a:extLst>
          </p:cNvPr>
          <p:cNvSpPr>
            <a:spLocks noGrp="1"/>
          </p:cNvSpPr>
          <p:nvPr>
            <p:ph idx="1"/>
          </p:nvPr>
        </p:nvSpPr>
        <p:spPr>
          <a:xfrm>
            <a:off x="374183" y="1684339"/>
            <a:ext cx="5941557" cy="4595117"/>
          </a:xfrm>
        </p:spPr>
        <p:txBody>
          <a:bodyPr/>
          <a:lstStyle/>
          <a:p>
            <a:pPr marL="0" indent="0">
              <a:buNone/>
            </a:pPr>
            <a:r>
              <a:rPr lang="en-US" b="1"/>
              <a:t>Task Complexity:</a:t>
            </a:r>
          </a:p>
          <a:p>
            <a:r>
              <a:rPr lang="en-US"/>
              <a:t>Tasks requiring more cognitive effort can affect reaction time and performance</a:t>
            </a:r>
          </a:p>
          <a:p>
            <a:endParaRPr lang="en-US" sz="400"/>
          </a:p>
          <a:p>
            <a:pPr marL="0" indent="0">
              <a:buNone/>
            </a:pPr>
            <a:r>
              <a:rPr lang="en-US" b="1"/>
              <a:t>Predictability:</a:t>
            </a:r>
          </a:p>
          <a:p>
            <a:r>
              <a:rPr lang="en-US"/>
              <a:t>The more predictable the stimuli, the faster the reaction time</a:t>
            </a:r>
          </a:p>
        </p:txBody>
      </p:sp>
      <p:sp>
        <p:nvSpPr>
          <p:cNvPr id="2" name="Title 1">
            <a:extLst>
              <a:ext uri="{FF2B5EF4-FFF2-40B4-BE49-F238E27FC236}">
                <a16:creationId xmlns:a16="http://schemas.microsoft.com/office/drawing/2014/main" id="{1967D6EC-70A0-2242-91DD-8317B98C5B5D}"/>
              </a:ext>
            </a:extLst>
          </p:cNvPr>
          <p:cNvSpPr>
            <a:spLocks noGrp="1"/>
          </p:cNvSpPr>
          <p:nvPr>
            <p:ph type="title"/>
          </p:nvPr>
        </p:nvSpPr>
        <p:spPr/>
        <p:txBody>
          <a:bodyPr/>
          <a:lstStyle/>
          <a:p>
            <a:r>
              <a:rPr lang="en-US">
                <a:latin typeface="Barlow Condensed ExtraBold" pitchFamily="2" charset="77"/>
              </a:rPr>
              <a:t>What Influences Reaction Time?</a:t>
            </a:r>
          </a:p>
        </p:txBody>
      </p:sp>
    </p:spTree>
    <p:extLst>
      <p:ext uri="{BB962C8B-B14F-4D97-AF65-F5344CB8AC3E}">
        <p14:creationId xmlns:p14="http://schemas.microsoft.com/office/powerpoint/2010/main" val="89752789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598A58-64C8-2349-B3EC-06D22ECA806A}"/>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18</a:t>
            </a:fld>
            <a:endParaRPr lang="en-US">
              <a:latin typeface="Barlow Condensed Medium" pitchFamily="2" charset="77"/>
            </a:endParaRPr>
          </a:p>
        </p:txBody>
      </p:sp>
      <p:graphicFrame>
        <p:nvGraphicFramePr>
          <p:cNvPr id="6" name="Content Placeholder 2">
            <a:extLst>
              <a:ext uri="{FF2B5EF4-FFF2-40B4-BE49-F238E27FC236}">
                <a16:creationId xmlns:a16="http://schemas.microsoft.com/office/drawing/2014/main" id="{DCA92397-60D0-6040-9EE1-AF4D6905C150}"/>
              </a:ext>
              <a:ext uri="{C183D7F6-B498-43B3-948B-1728B52AA6E4}">
                <adec:decorative xmlns:adec="http://schemas.microsoft.com/office/drawing/2017/decorative" val="1"/>
              </a:ext>
            </a:extLst>
          </p:cNvPr>
          <p:cNvGraphicFramePr>
            <a:graphicFrameLocks/>
          </p:cNvGraphicFramePr>
          <p:nvPr/>
        </p:nvGraphicFramePr>
        <p:xfrm>
          <a:off x="447718" y="2869844"/>
          <a:ext cx="11296559" cy="265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39C635E2-726F-E540-AE8F-06C56C908179}"/>
              </a:ext>
            </a:extLst>
          </p:cNvPr>
          <p:cNvSpPr>
            <a:spLocks noGrp="1"/>
          </p:cNvSpPr>
          <p:nvPr>
            <p:ph idx="1"/>
          </p:nvPr>
        </p:nvSpPr>
        <p:spPr>
          <a:xfrm>
            <a:off x="311134" y="1542756"/>
            <a:ext cx="11569729" cy="2654176"/>
          </a:xfrm>
        </p:spPr>
        <p:txBody>
          <a:bodyPr vert="horz" lIns="91440" tIns="45720" rIns="91440" bIns="45720" rtlCol="0" anchor="t">
            <a:normAutofit/>
          </a:bodyPr>
          <a:lstStyle/>
          <a:p>
            <a:pPr marL="0" indent="0">
              <a:buNone/>
            </a:pPr>
            <a:r>
              <a:rPr lang="en-US" b="1"/>
              <a:t>Hick’s Law: </a:t>
            </a:r>
            <a:r>
              <a:rPr lang="en-US"/>
              <a:t>Reaction time will increase as the number of choices increase</a:t>
            </a:r>
          </a:p>
          <a:p>
            <a:r>
              <a:rPr lang="en-US"/>
              <a:t>Can be observed when examining differences between simple and choice reaction time</a:t>
            </a:r>
          </a:p>
        </p:txBody>
      </p:sp>
      <p:sp>
        <p:nvSpPr>
          <p:cNvPr id="2" name="Title 1">
            <a:extLst>
              <a:ext uri="{FF2B5EF4-FFF2-40B4-BE49-F238E27FC236}">
                <a16:creationId xmlns:a16="http://schemas.microsoft.com/office/drawing/2014/main" id="{14AE8721-033B-6E4D-B6E1-8DAFA5B4612E}"/>
              </a:ext>
            </a:extLst>
          </p:cNvPr>
          <p:cNvSpPr>
            <a:spLocks noGrp="1"/>
          </p:cNvSpPr>
          <p:nvPr>
            <p:ph type="title"/>
          </p:nvPr>
        </p:nvSpPr>
        <p:spPr/>
        <p:txBody>
          <a:bodyPr/>
          <a:lstStyle/>
          <a:p>
            <a:r>
              <a:rPr lang="en-US">
                <a:latin typeface="Barlow Condensed ExtraBold" pitchFamily="2" charset="77"/>
              </a:rPr>
              <a:t>Hick’s Law</a:t>
            </a:r>
          </a:p>
        </p:txBody>
      </p:sp>
    </p:spTree>
    <p:extLst>
      <p:ext uri="{BB962C8B-B14F-4D97-AF65-F5344CB8AC3E}">
        <p14:creationId xmlns:p14="http://schemas.microsoft.com/office/powerpoint/2010/main" val="237788691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F9E4CB-A087-F34E-9278-CF8C7D9D2B8E}"/>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19</a:t>
            </a:fld>
            <a:endParaRPr lang="en-US">
              <a:latin typeface="Barlow Condensed Medium" pitchFamily="2" charset="77"/>
            </a:endParaRPr>
          </a:p>
        </p:txBody>
      </p:sp>
      <p:sp>
        <p:nvSpPr>
          <p:cNvPr id="31" name="Triangle 30">
            <a:extLst>
              <a:ext uri="{FF2B5EF4-FFF2-40B4-BE49-F238E27FC236}">
                <a16:creationId xmlns:a16="http://schemas.microsoft.com/office/drawing/2014/main" id="{29B0EE47-92DC-9246-A31C-BC6314E311C5}"/>
              </a:ext>
            </a:extLst>
          </p:cNvPr>
          <p:cNvSpPr/>
          <p:nvPr/>
        </p:nvSpPr>
        <p:spPr>
          <a:xfrm rot="10800000">
            <a:off x="10037340" y="892604"/>
            <a:ext cx="534525" cy="71600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21BCB7-078D-1E4D-93C1-35151EEF79E7}"/>
              </a:ext>
            </a:extLst>
          </p:cNvPr>
          <p:cNvSpPr/>
          <p:nvPr/>
        </p:nvSpPr>
        <p:spPr>
          <a:xfrm>
            <a:off x="7088653" y="5429497"/>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SRT: STARTING A RACE</a:t>
            </a:r>
          </a:p>
        </p:txBody>
      </p:sp>
      <p:pic>
        <p:nvPicPr>
          <p:cNvPr id="7" name="Picture 6" descr="Runners are standing behind a start line waiting to start a race. Someone is standing next to them with a megaphone yelling &quot;go!&quot;.">
            <a:extLst>
              <a:ext uri="{FF2B5EF4-FFF2-40B4-BE49-F238E27FC236}">
                <a16:creationId xmlns:a16="http://schemas.microsoft.com/office/drawing/2014/main" id="{D1F6DCA5-2B11-8544-AC16-3EF6D92A7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653" y="892604"/>
            <a:ext cx="4495800" cy="4343400"/>
          </a:xfrm>
          <a:prstGeom prst="rect">
            <a:avLst/>
          </a:prstGeom>
        </p:spPr>
      </p:pic>
      <p:sp>
        <p:nvSpPr>
          <p:cNvPr id="6" name="Content Placeholder 9">
            <a:extLst>
              <a:ext uri="{FF2B5EF4-FFF2-40B4-BE49-F238E27FC236}">
                <a16:creationId xmlns:a16="http://schemas.microsoft.com/office/drawing/2014/main" id="{0196C4D0-8FB5-054C-B9B0-BFBC0BC10622}"/>
              </a:ext>
            </a:extLst>
          </p:cNvPr>
          <p:cNvSpPr>
            <a:spLocks noGrp="1"/>
          </p:cNvSpPr>
          <p:nvPr>
            <p:ph idx="1"/>
          </p:nvPr>
        </p:nvSpPr>
        <p:spPr>
          <a:xfrm>
            <a:off x="607547" y="2128043"/>
            <a:ext cx="6098056" cy="3407229"/>
          </a:xfrm>
        </p:spPr>
        <p:txBody>
          <a:bodyPr vert="horz" lIns="91440" tIns="45720" rIns="91440" bIns="45720" rtlCol="0" anchor="t">
            <a:normAutofit/>
          </a:bodyPr>
          <a:lstStyle/>
          <a:p>
            <a:pPr marL="0" indent="0">
              <a:buNone/>
            </a:pPr>
            <a:r>
              <a:rPr lang="en-US" sz="2800"/>
              <a:t>The time it takes to respond to a single stimulus</a:t>
            </a:r>
          </a:p>
          <a:p>
            <a:r>
              <a:rPr lang="en-US" sz="2400"/>
              <a:t>Only one stimulus and one corresponding response</a:t>
            </a:r>
          </a:p>
          <a:p>
            <a:r>
              <a:rPr lang="en-US" sz="2400"/>
              <a:t>Example: Experiment 1A and 1B</a:t>
            </a:r>
          </a:p>
          <a:p>
            <a:pPr marL="0" indent="0">
              <a:buNone/>
            </a:pPr>
            <a:endParaRPr lang="en-US" sz="2800" b="1">
              <a:solidFill>
                <a:srgbClr val="0098A4"/>
              </a:solidFill>
            </a:endParaRPr>
          </a:p>
          <a:p>
            <a:pPr marL="0" indent="0">
              <a:buNone/>
            </a:pPr>
            <a:endParaRPr lang="en-US" sz="2800"/>
          </a:p>
        </p:txBody>
      </p:sp>
      <p:sp>
        <p:nvSpPr>
          <p:cNvPr id="2" name="Title 1">
            <a:extLst>
              <a:ext uri="{FF2B5EF4-FFF2-40B4-BE49-F238E27FC236}">
                <a16:creationId xmlns:a16="http://schemas.microsoft.com/office/drawing/2014/main" id="{B198DEE5-EE0B-3243-82C3-B9BDEB0BAF88}"/>
              </a:ext>
            </a:extLst>
          </p:cNvPr>
          <p:cNvSpPr>
            <a:spLocks noGrp="1"/>
          </p:cNvSpPr>
          <p:nvPr>
            <p:ph type="title"/>
          </p:nvPr>
        </p:nvSpPr>
        <p:spPr/>
        <p:txBody>
          <a:bodyPr/>
          <a:lstStyle/>
          <a:p>
            <a:r>
              <a:rPr lang="en-US">
                <a:latin typeface="Barlow Condensed ExtraBold" pitchFamily="2" charset="77"/>
              </a:rPr>
              <a:t>Simple Reaction Time (SRT)</a:t>
            </a:r>
          </a:p>
        </p:txBody>
      </p:sp>
    </p:spTree>
    <p:extLst>
      <p:ext uri="{BB962C8B-B14F-4D97-AF65-F5344CB8AC3E}">
        <p14:creationId xmlns:p14="http://schemas.microsoft.com/office/powerpoint/2010/main" val="29980505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696CEF-C60E-B94B-957C-BA8BBDD88342}"/>
              </a:ext>
            </a:extLst>
          </p:cNvPr>
          <p:cNvSpPr>
            <a:spLocks noGrp="1"/>
          </p:cNvSpPr>
          <p:nvPr>
            <p:ph idx="1"/>
          </p:nvPr>
        </p:nvSpPr>
        <p:spPr>
          <a:xfrm>
            <a:off x="311136" y="1493693"/>
            <a:ext cx="6536568" cy="3870614"/>
          </a:xfrm>
        </p:spPr>
        <p:txBody>
          <a:bodyPr>
            <a:normAutofit lnSpcReduction="10000"/>
          </a:bodyPr>
          <a:lstStyle/>
          <a:p>
            <a:pPr marL="0" indent="0">
              <a:buNone/>
            </a:pPr>
            <a:r>
              <a:rPr lang="en-US"/>
              <a:t>Students will…</a:t>
            </a:r>
          </a:p>
          <a:p>
            <a:pPr>
              <a:buFont typeface="Wingdings" panose="05000000000000000000" pitchFamily="2" charset="2"/>
              <a:buChar char="q"/>
            </a:pPr>
            <a:r>
              <a:rPr lang="en-US"/>
              <a:t> Examine the stages of motor learning</a:t>
            </a:r>
          </a:p>
          <a:p>
            <a:pPr>
              <a:buFont typeface="Wingdings" panose="05000000000000000000" pitchFamily="2" charset="2"/>
              <a:buChar char="q"/>
            </a:pPr>
            <a:r>
              <a:rPr lang="en-US"/>
              <a:t> Investigate what makes a task automatic</a:t>
            </a:r>
          </a:p>
          <a:p>
            <a:pPr>
              <a:buFont typeface="Wingdings" panose="05000000000000000000" pitchFamily="2" charset="2"/>
              <a:buChar char="q"/>
            </a:pPr>
            <a:r>
              <a:rPr lang="en-US"/>
              <a:t> Gain an understanding of the role of response time by investigating:</a:t>
            </a:r>
          </a:p>
          <a:p>
            <a:pPr lvl="1">
              <a:buFont typeface="Wingdings" panose="05000000000000000000" pitchFamily="2" charset="2"/>
              <a:buChar char="q"/>
            </a:pPr>
            <a:r>
              <a:rPr lang="en-US"/>
              <a:t>Reaction Time &amp; Movement Time</a:t>
            </a:r>
          </a:p>
          <a:p>
            <a:pPr lvl="1">
              <a:buFont typeface="Wingdings" panose="05000000000000000000" pitchFamily="2" charset="2"/>
              <a:buChar char="q"/>
            </a:pPr>
            <a:r>
              <a:rPr lang="en-US"/>
              <a:t>Hick’s Law</a:t>
            </a:r>
          </a:p>
          <a:p>
            <a:pPr lvl="1">
              <a:buFont typeface="Wingdings" panose="05000000000000000000" pitchFamily="2" charset="2"/>
              <a:buChar char="q"/>
            </a:pPr>
            <a:r>
              <a:rPr lang="en-US" err="1"/>
              <a:t>Fitt’s</a:t>
            </a:r>
            <a:r>
              <a:rPr lang="en-US"/>
              <a:t> Law</a:t>
            </a:r>
          </a:p>
        </p:txBody>
      </p:sp>
      <p:pic>
        <p:nvPicPr>
          <p:cNvPr id="11" name="Picture 10" descr="Picture of a human brain surrounded by a neuron, light bulb, thought bubble, and gears">
            <a:extLst>
              <a:ext uri="{FF2B5EF4-FFF2-40B4-BE49-F238E27FC236}">
                <a16:creationId xmlns:a16="http://schemas.microsoft.com/office/drawing/2014/main" id="{5B09A9E6-1B2F-3E4C-BF20-598B7C3E6C0B}"/>
              </a:ext>
            </a:extLst>
          </p:cNvPr>
          <p:cNvPicPr>
            <a:picLocks noChangeAspect="1"/>
          </p:cNvPicPr>
          <p:nvPr/>
        </p:nvPicPr>
        <p:blipFill>
          <a:blip r:embed="rId3"/>
          <a:stretch>
            <a:fillRect/>
          </a:stretch>
        </p:blipFill>
        <p:spPr>
          <a:xfrm>
            <a:off x="6661164" y="996950"/>
            <a:ext cx="5219700" cy="4864100"/>
          </a:xfrm>
          <a:prstGeom prst="rect">
            <a:avLst/>
          </a:prstGeom>
        </p:spPr>
      </p:pic>
      <p:sp>
        <p:nvSpPr>
          <p:cNvPr id="5" name="Title 1">
            <a:extLst>
              <a:ext uri="{FF2B5EF4-FFF2-40B4-BE49-F238E27FC236}">
                <a16:creationId xmlns:a16="http://schemas.microsoft.com/office/drawing/2014/main" id="{780F6648-9955-7B40-ABF4-FE679E33B01D}"/>
              </a:ext>
            </a:extLst>
          </p:cNvPr>
          <p:cNvSpPr>
            <a:spLocks noGrp="1"/>
          </p:cNvSpPr>
          <p:nvPr>
            <p:ph type="title"/>
          </p:nvPr>
        </p:nvSpPr>
        <p:spPr>
          <a:xfrm>
            <a:off x="259883" y="434108"/>
            <a:ext cx="11569729" cy="895927"/>
          </a:xfrm>
        </p:spPr>
        <p:txBody>
          <a:bodyPr/>
          <a:lstStyle/>
          <a:p>
            <a:r>
              <a:rPr lang="en-US">
                <a:latin typeface="Barlow Condensed ExtraBold" pitchFamily="2" charset="77"/>
              </a:rPr>
              <a:t>Purpose</a:t>
            </a:r>
          </a:p>
        </p:txBody>
      </p:sp>
    </p:spTree>
    <p:extLst>
      <p:ext uri="{BB962C8B-B14F-4D97-AF65-F5344CB8AC3E}">
        <p14:creationId xmlns:p14="http://schemas.microsoft.com/office/powerpoint/2010/main" val="106746327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D9EE3D6-EBE9-2548-B92E-8CBEBFF50BBB}"/>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20</a:t>
            </a:fld>
            <a:endParaRPr lang="en-US">
              <a:latin typeface="Barlow Condensed Medium" pitchFamily="2" charset="77"/>
            </a:endParaRPr>
          </a:p>
        </p:txBody>
      </p:sp>
      <p:sp>
        <p:nvSpPr>
          <p:cNvPr id="7" name="Rectangle 6">
            <a:extLst>
              <a:ext uri="{FF2B5EF4-FFF2-40B4-BE49-F238E27FC236}">
                <a16:creationId xmlns:a16="http://schemas.microsoft.com/office/drawing/2014/main" id="{8F4496E6-A94B-754F-9E29-F7350EDA9DEF}"/>
              </a:ext>
            </a:extLst>
          </p:cNvPr>
          <p:cNvSpPr/>
          <p:nvPr/>
        </p:nvSpPr>
        <p:spPr>
          <a:xfrm>
            <a:off x="7968929" y="5048853"/>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CRT: TRAFFIC LIGHT</a:t>
            </a:r>
          </a:p>
        </p:txBody>
      </p:sp>
      <p:pic>
        <p:nvPicPr>
          <p:cNvPr id="6" name="Picture 5" descr="Traffic light with a red, yellow, and green light.">
            <a:extLst>
              <a:ext uri="{FF2B5EF4-FFF2-40B4-BE49-F238E27FC236}">
                <a16:creationId xmlns:a16="http://schemas.microsoft.com/office/drawing/2014/main" id="{47521D40-C718-304B-913D-97C28198C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730" y="1535746"/>
            <a:ext cx="3467100" cy="3467100"/>
          </a:xfrm>
          <a:prstGeom prst="rect">
            <a:avLst/>
          </a:prstGeom>
        </p:spPr>
      </p:pic>
      <p:sp>
        <p:nvSpPr>
          <p:cNvPr id="8" name="Content Placeholder 9">
            <a:extLst>
              <a:ext uri="{FF2B5EF4-FFF2-40B4-BE49-F238E27FC236}">
                <a16:creationId xmlns:a16="http://schemas.microsoft.com/office/drawing/2014/main" id="{3CE82995-BAD5-2F4B-B4DE-2E2177B631E8}"/>
              </a:ext>
            </a:extLst>
          </p:cNvPr>
          <p:cNvSpPr txBox="1">
            <a:spLocks/>
          </p:cNvSpPr>
          <p:nvPr/>
        </p:nvSpPr>
        <p:spPr>
          <a:xfrm>
            <a:off x="577473" y="1820837"/>
            <a:ext cx="6128130" cy="4595117"/>
          </a:xfrm>
          <a:prstGeom prst="rect">
            <a:avLst/>
          </a:prstGeom>
        </p:spPr>
        <p:txBody>
          <a:bodyPr vert="horz" lIns="91440" tIns="45720" rIns="91440" bIns="45720" rtlCol="0" anchor="t">
            <a:normAutofit/>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a:t>The time it takes to respond to multiple stimuli with different corresponding responses</a:t>
            </a:r>
          </a:p>
          <a:p>
            <a:r>
              <a:rPr lang="en-US"/>
              <a:t>Assuming each stimulus should elicit a different response</a:t>
            </a:r>
          </a:p>
          <a:p>
            <a:r>
              <a:rPr lang="en-US"/>
              <a:t>Example: driving decision based on traffic light (e.g., stop, go, slow down)</a:t>
            </a:r>
          </a:p>
        </p:txBody>
      </p:sp>
      <p:sp>
        <p:nvSpPr>
          <p:cNvPr id="2" name="Title 1">
            <a:extLst>
              <a:ext uri="{FF2B5EF4-FFF2-40B4-BE49-F238E27FC236}">
                <a16:creationId xmlns:a16="http://schemas.microsoft.com/office/drawing/2014/main" id="{D8EF63B8-E57A-EC43-80C5-C6B19F2C3E87}"/>
              </a:ext>
            </a:extLst>
          </p:cNvPr>
          <p:cNvSpPr>
            <a:spLocks noGrp="1"/>
          </p:cNvSpPr>
          <p:nvPr>
            <p:ph type="title"/>
          </p:nvPr>
        </p:nvSpPr>
        <p:spPr/>
        <p:txBody>
          <a:bodyPr/>
          <a:lstStyle/>
          <a:p>
            <a:r>
              <a:rPr lang="en-US">
                <a:latin typeface="Barlow Condensed ExtraBold" pitchFamily="2" charset="77"/>
              </a:rPr>
              <a:t>Choice Reaction Time (CRT)</a:t>
            </a:r>
          </a:p>
        </p:txBody>
      </p:sp>
    </p:spTree>
    <p:extLst>
      <p:ext uri="{BB962C8B-B14F-4D97-AF65-F5344CB8AC3E}">
        <p14:creationId xmlns:p14="http://schemas.microsoft.com/office/powerpoint/2010/main" val="12643951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DEED2F-7DE2-43CF-B923-8A4D835DA3DC}"/>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21</a:t>
            </a:fld>
            <a:endParaRPr lang="en-US">
              <a:latin typeface="Barlow Condensed Medium" pitchFamily="2" charset="77"/>
            </a:endParaRPr>
          </a:p>
        </p:txBody>
      </p:sp>
      <p:sp>
        <p:nvSpPr>
          <p:cNvPr id="6" name="Rectangle 5">
            <a:extLst>
              <a:ext uri="{FF2B5EF4-FFF2-40B4-BE49-F238E27FC236}">
                <a16:creationId xmlns:a16="http://schemas.microsoft.com/office/drawing/2014/main" id="{580FC454-9676-4B49-A22C-92CFFA211DDC}"/>
              </a:ext>
            </a:extLst>
          </p:cNvPr>
          <p:cNvSpPr/>
          <p:nvPr/>
        </p:nvSpPr>
        <p:spPr>
          <a:xfrm>
            <a:off x="453845" y="5096168"/>
            <a:ext cx="5441464" cy="523220"/>
          </a:xfrm>
          <a:prstGeom prst="rect">
            <a:avLst/>
          </a:prstGeom>
        </p:spPr>
        <p:txBody>
          <a:bodyPr wrap="square">
            <a:spAutoFit/>
          </a:bodyPr>
          <a:lstStyle/>
          <a:p>
            <a:r>
              <a:rPr lang="en-US" sz="1400">
                <a:hlinkClick r:id="rId5"/>
              </a:rPr>
              <a:t>https://www.psytoolkit.org/lessons/experiment_simple_choice_rts.html</a:t>
            </a:r>
            <a:endParaRPr lang="en-US" sz="1400"/>
          </a:p>
        </p:txBody>
      </p:sp>
      <p:pic>
        <p:nvPicPr>
          <p:cNvPr id="7" name="SIMPLEFINI" descr="Video showing online simple and choice reaction time test.">
            <a:hlinkClick r:id="" action="ppaction://media"/>
            <a:extLst>
              <a:ext uri="{FF2B5EF4-FFF2-40B4-BE49-F238E27FC236}">
                <a16:creationId xmlns:a16="http://schemas.microsoft.com/office/drawing/2014/main" id="{AFD040C4-7B10-434E-A812-1614EF9BE25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3845" y="1995505"/>
            <a:ext cx="5441464" cy="2965054"/>
          </a:xfrm>
          <a:prstGeom prst="rect">
            <a:avLst/>
          </a:prstGeom>
        </p:spPr>
      </p:pic>
      <p:sp>
        <p:nvSpPr>
          <p:cNvPr id="5" name="TextBox 4">
            <a:extLst>
              <a:ext uri="{FF2B5EF4-FFF2-40B4-BE49-F238E27FC236}">
                <a16:creationId xmlns:a16="http://schemas.microsoft.com/office/drawing/2014/main" id="{180B064A-CC5C-4CAB-8AA1-A964C233CD7E}"/>
              </a:ext>
            </a:extLst>
          </p:cNvPr>
          <p:cNvSpPr txBox="1"/>
          <p:nvPr/>
        </p:nvSpPr>
        <p:spPr>
          <a:xfrm>
            <a:off x="6388148" y="1833804"/>
            <a:ext cx="5441464" cy="37296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mj-lt"/>
              <a:buAutoNum type="arabicPeriod"/>
            </a:pPr>
            <a:r>
              <a:rPr lang="en-US" sz="2000">
                <a:ea typeface="+mn-lt"/>
                <a:cs typeface="+mn-lt"/>
              </a:rPr>
              <a:t>Open </a:t>
            </a:r>
            <a:r>
              <a:rPr lang="en-US" sz="2000" b="1">
                <a:ea typeface="+mn-lt"/>
                <a:cs typeface="+mn-lt"/>
                <a:hlinkClick r:id="rId5"/>
              </a:rPr>
              <a:t>Simple and Choice Reaction Time Test </a:t>
            </a:r>
            <a:endParaRPr lang="en-US" sz="2000" b="1">
              <a:ea typeface="+mn-lt"/>
              <a:cs typeface="+mn-lt"/>
            </a:endParaRPr>
          </a:p>
          <a:p>
            <a:pPr marL="342900" indent="-342900">
              <a:lnSpc>
                <a:spcPct val="150000"/>
              </a:lnSpc>
              <a:buFont typeface="+mj-lt"/>
              <a:buAutoNum type="arabicPeriod"/>
            </a:pPr>
            <a:r>
              <a:rPr lang="en-US" sz="2000">
                <a:ea typeface="+mn-lt"/>
                <a:cs typeface="+mn-lt"/>
              </a:rPr>
              <a:t>Follow the instructions on the screen (you will perform the simple task first followed by the complex task)</a:t>
            </a:r>
            <a:endParaRPr lang="en-US" sz="2000"/>
          </a:p>
          <a:p>
            <a:pPr marL="342900" indent="-342900">
              <a:lnSpc>
                <a:spcPct val="150000"/>
              </a:lnSpc>
              <a:buFont typeface="+mj-lt"/>
              <a:buAutoNum type="arabicPeriod"/>
            </a:pPr>
            <a:r>
              <a:rPr lang="en-US" sz="2000">
                <a:ea typeface="+mn-lt"/>
                <a:cs typeface="+mn-lt"/>
              </a:rPr>
              <a:t>Record your values for “response speed in </a:t>
            </a:r>
            <a:r>
              <a:rPr lang="en-US" sz="2000" b="1">
                <a:ea typeface="+mn-lt"/>
                <a:cs typeface="+mn-lt"/>
              </a:rPr>
              <a:t>simple task</a:t>
            </a:r>
            <a:r>
              <a:rPr lang="en-US" sz="2000">
                <a:ea typeface="+mn-lt"/>
                <a:cs typeface="+mn-lt"/>
              </a:rPr>
              <a:t>” and “response speed in </a:t>
            </a:r>
            <a:r>
              <a:rPr lang="en-US" sz="2000" b="1">
                <a:ea typeface="+mn-lt"/>
                <a:cs typeface="+mn-lt"/>
              </a:rPr>
              <a:t>choice task</a:t>
            </a:r>
            <a:r>
              <a:rPr lang="en-US" sz="2000">
                <a:ea typeface="+mn-lt"/>
                <a:cs typeface="+mn-lt"/>
              </a:rPr>
              <a:t>” on your recording sheet</a:t>
            </a:r>
            <a:endParaRPr lang="en-US" sz="2000"/>
          </a:p>
        </p:txBody>
      </p:sp>
      <p:sp>
        <p:nvSpPr>
          <p:cNvPr id="2" name="Title 1">
            <a:extLst>
              <a:ext uri="{FF2B5EF4-FFF2-40B4-BE49-F238E27FC236}">
                <a16:creationId xmlns:a16="http://schemas.microsoft.com/office/drawing/2014/main" id="{919B7B4C-2E88-4B04-A23A-51A49BA0E4A2}"/>
              </a:ext>
            </a:extLst>
          </p:cNvPr>
          <p:cNvSpPr>
            <a:spLocks noGrp="1"/>
          </p:cNvSpPr>
          <p:nvPr>
            <p:ph type="title"/>
          </p:nvPr>
        </p:nvSpPr>
        <p:spPr/>
        <p:txBody>
          <a:bodyPr>
            <a:normAutofit/>
          </a:bodyPr>
          <a:lstStyle/>
          <a:p>
            <a:r>
              <a:rPr lang="en-US" cap="all">
                <a:latin typeface="Barlow Condensed ExtraBold" pitchFamily="2" charset="77"/>
                <a:ea typeface="+mj-lt"/>
                <a:cs typeface="+mj-lt"/>
              </a:rPr>
              <a:t>Experiment 2: SRT and CRT</a:t>
            </a:r>
            <a:endParaRPr lang="en-US">
              <a:latin typeface="Barlow Condensed ExtraBold" pitchFamily="2" charset="77"/>
            </a:endParaRPr>
          </a:p>
        </p:txBody>
      </p:sp>
    </p:spTree>
    <p:extLst>
      <p:ext uri="{BB962C8B-B14F-4D97-AF65-F5344CB8AC3E}">
        <p14:creationId xmlns:p14="http://schemas.microsoft.com/office/powerpoint/2010/main" val="3750167043"/>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CCD337-33A4-4662-8888-F1A01909007A}"/>
              </a:ext>
            </a:extLst>
          </p:cNvPr>
          <p:cNvSpPr>
            <a:spLocks noGrp="1"/>
          </p:cNvSpPr>
          <p:nvPr>
            <p:ph type="sldNum" sz="quarter" idx="12"/>
          </p:nvPr>
        </p:nvSpPr>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u="none" strike="noStrike" kern="1200" cap="none" spc="0" normalizeH="0" baseline="0" noProof="0">
                <a:ln>
                  <a:noFill/>
                </a:ln>
                <a:effectLst/>
                <a:uLnTx/>
                <a:uFillTx/>
                <a:latin typeface="Barlow Condensed Medium" pitchFamily="2" charset="77"/>
              </a:rPr>
              <a:t>PAGE  </a:t>
            </a:r>
            <a:fld id="{93005692-73BE-493E-93AB-ECD6027A7652}" type="slidenum">
              <a:rPr kumimoji="0" lang="en-US" u="none" strike="noStrike" kern="1200" cap="none" spc="0" normalizeH="0" baseline="0" noProof="0" smtClean="0">
                <a:ln>
                  <a:noFill/>
                </a:ln>
                <a:effectLst/>
                <a:uLnTx/>
                <a:uFillTx/>
                <a:latin typeface="Barlow Condensed Medium" pitchFamily="2" charset="77"/>
              </a:rPr>
              <a:pPr marL="0" marR="0" lvl="0" indent="0" defTabSz="914400" rtl="0" eaLnBrk="1" fontAlgn="auto" latinLnBrk="0" hangingPunct="1">
                <a:spcBef>
                  <a:spcPts val="0"/>
                </a:spcBef>
                <a:spcAft>
                  <a:spcPts val="600"/>
                </a:spcAft>
                <a:buClrTx/>
                <a:buSzTx/>
                <a:buFontTx/>
                <a:buNone/>
                <a:tabLst/>
                <a:defRPr/>
              </a:pPr>
              <a:t>22</a:t>
            </a:fld>
            <a:endParaRPr kumimoji="0" lang="en-US" u="none" strike="noStrike" kern="1200" cap="none" spc="0" normalizeH="0" baseline="0" noProof="0">
              <a:ln>
                <a:noFill/>
              </a:ln>
              <a:effectLst/>
              <a:uLnTx/>
              <a:uFillTx/>
              <a:latin typeface="Barlow Condensed Medium" pitchFamily="2" charset="77"/>
            </a:endParaRPr>
          </a:p>
        </p:txBody>
      </p:sp>
      <p:cxnSp>
        <p:nvCxnSpPr>
          <p:cNvPr id="10" name="Straight Arrow Connector 9">
            <a:extLst>
              <a:ext uri="{FF2B5EF4-FFF2-40B4-BE49-F238E27FC236}">
                <a16:creationId xmlns:a16="http://schemas.microsoft.com/office/drawing/2014/main" id="{C6DB19F4-082E-446B-8C0D-47F213BEBDB4}"/>
              </a:ext>
              <a:ext uri="{C183D7F6-B498-43B3-948B-1728B52AA6E4}">
                <adec:decorative xmlns:adec="http://schemas.microsoft.com/office/drawing/2017/decorative" val="1"/>
              </a:ext>
            </a:extLst>
          </p:cNvPr>
          <p:cNvCxnSpPr>
            <a:cxnSpLocks/>
          </p:cNvCxnSpPr>
          <p:nvPr/>
        </p:nvCxnSpPr>
        <p:spPr>
          <a:xfrm flipH="1">
            <a:off x="2664178" y="3043002"/>
            <a:ext cx="2329967" cy="0"/>
          </a:xfrm>
          <a:prstGeom prst="straightConnector1">
            <a:avLst/>
          </a:prstGeom>
          <a:ln w="38100">
            <a:solidFill>
              <a:srgbClr val="0070C0"/>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ADD85F37-3D7C-496F-AC74-4B09B268E958}"/>
              </a:ext>
              <a:ext uri="{C183D7F6-B498-43B3-948B-1728B52AA6E4}">
                <adec:decorative xmlns:adec="http://schemas.microsoft.com/office/drawing/2017/decorative" val="1"/>
              </a:ext>
            </a:extLst>
          </p:cNvPr>
          <p:cNvCxnSpPr>
            <a:cxnSpLocks/>
          </p:cNvCxnSpPr>
          <p:nvPr/>
        </p:nvCxnSpPr>
        <p:spPr>
          <a:xfrm flipH="1">
            <a:off x="2664178" y="2151777"/>
            <a:ext cx="5666556" cy="0"/>
          </a:xfrm>
          <a:prstGeom prst="straightConnector1">
            <a:avLst/>
          </a:prstGeom>
          <a:ln w="381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631E3E3-6BD2-CD45-A597-EC4DC1A4A2E8}"/>
              </a:ext>
            </a:extLst>
          </p:cNvPr>
          <p:cNvSpPr txBox="1"/>
          <p:nvPr/>
        </p:nvSpPr>
        <p:spPr>
          <a:xfrm>
            <a:off x="2306899" y="5620889"/>
            <a:ext cx="7114448" cy="400110"/>
          </a:xfrm>
          <a:prstGeom prst="rect">
            <a:avLst/>
          </a:prstGeom>
          <a:noFill/>
        </p:spPr>
        <p:txBody>
          <a:bodyPr wrap="none" rtlCol="0">
            <a:spAutoFit/>
          </a:bodyPr>
          <a:lstStyle/>
          <a:p>
            <a:pPr algn="ctr"/>
            <a:r>
              <a:rPr lang="en-US" sz="2000"/>
              <a:t>Graph 2: Average Response Time for Simple and Choice Task</a:t>
            </a:r>
          </a:p>
        </p:txBody>
      </p:sp>
      <p:sp>
        <p:nvSpPr>
          <p:cNvPr id="2" name="Title 1">
            <a:extLst>
              <a:ext uri="{FF2B5EF4-FFF2-40B4-BE49-F238E27FC236}">
                <a16:creationId xmlns:a16="http://schemas.microsoft.com/office/drawing/2014/main" id="{50A63CA0-E9E1-48FE-8D39-5C5E8B1E8C8B}"/>
              </a:ext>
            </a:extLst>
          </p:cNvPr>
          <p:cNvSpPr>
            <a:spLocks noGrp="1"/>
          </p:cNvSpPr>
          <p:nvPr>
            <p:ph type="title"/>
          </p:nvPr>
        </p:nvSpPr>
        <p:spPr/>
        <p:txBody>
          <a:bodyPr anchor="ctr">
            <a:normAutofit/>
          </a:bodyPr>
          <a:lstStyle/>
          <a:p>
            <a:r>
              <a:rPr lang="en-US">
                <a:latin typeface="Barlow Condensed ExtraBold"/>
              </a:rPr>
              <a:t>Expected Results: Simple vs. Choice Task </a:t>
            </a:r>
            <a:endParaRPr lang="en-US">
              <a:latin typeface="Barlow Condensed ExtraBold" pitchFamily="2" charset="77"/>
            </a:endParaRPr>
          </a:p>
        </p:txBody>
      </p:sp>
      <p:graphicFrame>
        <p:nvGraphicFramePr>
          <p:cNvPr id="13" name="Chart 12" descr="Bar graph showing the Average Response Time for Simple and Choice Task. The bar representing the Average Response Time for Simple Task is lower than the bar representing Average Response Time for Choice Task.">
            <a:extLst>
              <a:ext uri="{FF2B5EF4-FFF2-40B4-BE49-F238E27FC236}">
                <a16:creationId xmlns:a16="http://schemas.microsoft.com/office/drawing/2014/main" id="{7A20F621-C167-4A2D-8A84-35DF14B52120}"/>
              </a:ext>
            </a:extLst>
          </p:cNvPr>
          <p:cNvGraphicFramePr>
            <a:graphicFrameLocks/>
          </p:cNvGraphicFramePr>
          <p:nvPr>
            <p:extLst>
              <p:ext uri="{D42A27DB-BD31-4B8C-83A1-F6EECF244321}">
                <p14:modId xmlns:p14="http://schemas.microsoft.com/office/powerpoint/2010/main" val="3455103359"/>
              </p:ext>
            </p:extLst>
          </p:nvPr>
        </p:nvGraphicFramePr>
        <p:xfrm>
          <a:off x="1889211" y="1521613"/>
          <a:ext cx="7588582" cy="4133694"/>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2794824928"/>
      </p:ext>
    </p:extLst>
  </p:cSld>
  <p:clrMapOvr>
    <a:masterClrMapping/>
  </p:clrMapOvr>
  <p:transition spd="slow" advTm="29352">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EA7372-A664-E848-A7C3-595A1389687B}"/>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23</a:t>
            </a:fld>
            <a:endParaRPr lang="en-US">
              <a:latin typeface="Barlow Condensed Medium" pitchFamily="2" charset="77"/>
            </a:endParaRPr>
          </a:p>
        </p:txBody>
      </p:sp>
      <p:grpSp>
        <p:nvGrpSpPr>
          <p:cNvPr id="6" name="Group 5" descr="Whack-a-mole game showing a hammer hitting a mole. There is only 1 hole in the game.">
            <a:extLst>
              <a:ext uri="{FF2B5EF4-FFF2-40B4-BE49-F238E27FC236}">
                <a16:creationId xmlns:a16="http://schemas.microsoft.com/office/drawing/2014/main" id="{08E803B9-5EE5-6642-93BB-E91A70405F2D}"/>
              </a:ext>
            </a:extLst>
          </p:cNvPr>
          <p:cNvGrpSpPr/>
          <p:nvPr/>
        </p:nvGrpSpPr>
        <p:grpSpPr>
          <a:xfrm>
            <a:off x="462565" y="1892367"/>
            <a:ext cx="2761703" cy="4060758"/>
            <a:chOff x="1285875" y="1285875"/>
            <a:chExt cx="3952875" cy="4667250"/>
          </a:xfrm>
        </p:grpSpPr>
        <p:sp>
          <p:nvSpPr>
            <p:cNvPr id="7" name="TextBox 6">
              <a:extLst>
                <a:ext uri="{FF2B5EF4-FFF2-40B4-BE49-F238E27FC236}">
                  <a16:creationId xmlns:a16="http://schemas.microsoft.com/office/drawing/2014/main" id="{F3D82324-62BD-9547-9324-A6913B4CD1E2}"/>
                </a:ext>
              </a:extLst>
            </p:cNvPr>
            <p:cNvSpPr txBox="1"/>
            <p:nvPr/>
          </p:nvSpPr>
          <p:spPr>
            <a:xfrm>
              <a:off x="1285875" y="1285875"/>
              <a:ext cx="3952875" cy="4667250"/>
            </a:xfrm>
            <a:prstGeom prst="rect">
              <a:avLst/>
            </a:prstGeom>
            <a:noFill/>
            <a:ln w="28575">
              <a:solidFill>
                <a:schemeClr val="accent1"/>
              </a:solidFill>
            </a:ln>
          </p:spPr>
          <p:txBody>
            <a:bodyPr wrap="square" rtlCol="0">
              <a:spAutoFit/>
            </a:bodyPr>
            <a:lstStyle/>
            <a:p>
              <a:endParaRPr lang="en-CA"/>
            </a:p>
          </p:txBody>
        </p:sp>
        <p:sp>
          <p:nvSpPr>
            <p:cNvPr id="8" name="Wave 7">
              <a:extLst>
                <a:ext uri="{FF2B5EF4-FFF2-40B4-BE49-F238E27FC236}">
                  <a16:creationId xmlns:a16="http://schemas.microsoft.com/office/drawing/2014/main" id="{3A538990-C656-3941-AD9C-FA834956677A}"/>
                </a:ext>
              </a:extLst>
            </p:cNvPr>
            <p:cNvSpPr/>
            <p:nvPr/>
          </p:nvSpPr>
          <p:spPr>
            <a:xfrm>
              <a:off x="1687277" y="1486492"/>
              <a:ext cx="3114675" cy="742950"/>
            </a:xfrm>
            <a:prstGeom prst="wav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2800">
                  <a:solidFill>
                    <a:schemeClr val="tx1"/>
                  </a:solidFill>
                  <a:latin typeface="Abadi"/>
                </a:rPr>
                <a:t>Simple</a:t>
              </a:r>
              <a:endParaRPr lang="en-US"/>
            </a:p>
          </p:txBody>
        </p:sp>
        <p:pic>
          <p:nvPicPr>
            <p:cNvPr id="9" name="Graphic 8" descr="Smiling face outline">
              <a:extLst>
                <a:ext uri="{FF2B5EF4-FFF2-40B4-BE49-F238E27FC236}">
                  <a16:creationId xmlns:a16="http://schemas.microsoft.com/office/drawing/2014/main" id="{10C57D17-00A1-E24A-B438-64E7C47A4A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7467" y="3377076"/>
              <a:ext cx="1372016" cy="1073337"/>
            </a:xfrm>
            <a:prstGeom prst="rect">
              <a:avLst/>
            </a:prstGeom>
          </p:spPr>
        </p:pic>
      </p:grpSp>
      <p:pic>
        <p:nvPicPr>
          <p:cNvPr id="13" name="Graphic 5" descr="Hammer">
            <a:extLst>
              <a:ext uri="{FF2B5EF4-FFF2-40B4-BE49-F238E27FC236}">
                <a16:creationId xmlns:a16="http://schemas.microsoft.com/office/drawing/2014/main" id="{2FE3EAD2-DF00-A04A-A85C-D3EAD9C205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772" y="3431581"/>
            <a:ext cx="914400" cy="914400"/>
          </a:xfrm>
          <a:prstGeom prst="rect">
            <a:avLst/>
          </a:prstGeom>
        </p:spPr>
      </p:pic>
      <p:grpSp>
        <p:nvGrpSpPr>
          <p:cNvPr id="14" name="Group 13" descr="Whack-a-mole game showing a hammer hitting a mole. There are 6 holes in the game.">
            <a:extLst>
              <a:ext uri="{FF2B5EF4-FFF2-40B4-BE49-F238E27FC236}">
                <a16:creationId xmlns:a16="http://schemas.microsoft.com/office/drawing/2014/main" id="{0882CF56-A5BF-F149-BCC7-E8104A2CD5C0}"/>
              </a:ext>
            </a:extLst>
          </p:cNvPr>
          <p:cNvGrpSpPr/>
          <p:nvPr/>
        </p:nvGrpSpPr>
        <p:grpSpPr>
          <a:xfrm>
            <a:off x="3664865" y="1892368"/>
            <a:ext cx="2933735" cy="4078274"/>
            <a:chOff x="6717228" y="1325969"/>
            <a:chExt cx="3952875" cy="4667250"/>
          </a:xfrm>
        </p:grpSpPr>
        <p:sp>
          <p:nvSpPr>
            <p:cNvPr id="15" name="TextBox 14">
              <a:extLst>
                <a:ext uri="{FF2B5EF4-FFF2-40B4-BE49-F238E27FC236}">
                  <a16:creationId xmlns:a16="http://schemas.microsoft.com/office/drawing/2014/main" id="{F875024C-1083-BE47-BDC5-C929123E06C3}"/>
                </a:ext>
              </a:extLst>
            </p:cNvPr>
            <p:cNvSpPr txBox="1"/>
            <p:nvPr/>
          </p:nvSpPr>
          <p:spPr>
            <a:xfrm>
              <a:off x="6717228" y="1325969"/>
              <a:ext cx="3952875" cy="4667250"/>
            </a:xfrm>
            <a:prstGeom prst="rect">
              <a:avLst/>
            </a:prstGeom>
            <a:noFill/>
            <a:ln w="28575">
              <a:solidFill>
                <a:schemeClr val="accent1"/>
              </a:solidFill>
            </a:ln>
          </p:spPr>
          <p:txBody>
            <a:bodyPr wrap="square" rtlCol="0">
              <a:spAutoFit/>
            </a:bodyPr>
            <a:lstStyle/>
            <a:p>
              <a:endParaRPr lang="en-CA"/>
            </a:p>
          </p:txBody>
        </p:sp>
        <p:sp>
          <p:nvSpPr>
            <p:cNvPr id="16" name="Wave 15">
              <a:extLst>
                <a:ext uri="{FF2B5EF4-FFF2-40B4-BE49-F238E27FC236}">
                  <a16:creationId xmlns:a16="http://schemas.microsoft.com/office/drawing/2014/main" id="{444A67FB-9C00-6342-B7FF-2A128D2A6809}"/>
                </a:ext>
              </a:extLst>
            </p:cNvPr>
            <p:cNvSpPr/>
            <p:nvPr/>
          </p:nvSpPr>
          <p:spPr>
            <a:xfrm>
              <a:off x="7354654" y="1486492"/>
              <a:ext cx="3114675" cy="742950"/>
            </a:xfrm>
            <a:prstGeom prst="wav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2800">
                  <a:solidFill>
                    <a:schemeClr val="tx1"/>
                  </a:solidFill>
                  <a:latin typeface="Abadi"/>
                </a:rPr>
                <a:t>Choice</a:t>
              </a:r>
              <a:endParaRPr lang="en-US"/>
            </a:p>
          </p:txBody>
        </p:sp>
        <p:pic>
          <p:nvPicPr>
            <p:cNvPr id="17" name="Graphic 16" descr="Smiling face outline">
              <a:extLst>
                <a:ext uri="{FF2B5EF4-FFF2-40B4-BE49-F238E27FC236}">
                  <a16:creationId xmlns:a16="http://schemas.microsoft.com/office/drawing/2014/main" id="{D9AD6BCF-13FA-AE46-9522-DF6FDE1299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8616" y="4647664"/>
              <a:ext cx="1282463" cy="1078938"/>
            </a:xfrm>
            <a:prstGeom prst="rect">
              <a:avLst/>
            </a:prstGeom>
          </p:spPr>
        </p:pic>
      </p:grpSp>
      <p:sp>
        <p:nvSpPr>
          <p:cNvPr id="18" name="Oval 17">
            <a:extLst>
              <a:ext uri="{FF2B5EF4-FFF2-40B4-BE49-F238E27FC236}">
                <a16:creationId xmlns:a16="http://schemas.microsoft.com/office/drawing/2014/main" id="{783AEA42-B83B-E247-89ED-8969B5B3150E}"/>
              </a:ext>
              <a:ext uri="{C183D7F6-B498-43B3-948B-1728B52AA6E4}">
                <adec:decorative xmlns:adec="http://schemas.microsoft.com/office/drawing/2017/decorative" val="1"/>
              </a:ext>
            </a:extLst>
          </p:cNvPr>
          <p:cNvSpPr/>
          <p:nvPr/>
        </p:nvSpPr>
        <p:spPr>
          <a:xfrm>
            <a:off x="4615493" y="3063005"/>
            <a:ext cx="747622" cy="733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81DE7A1-664C-DA49-BA35-38ED48ACCF28}"/>
              </a:ext>
              <a:ext uri="{C183D7F6-B498-43B3-948B-1728B52AA6E4}">
                <adec:decorative xmlns:adec="http://schemas.microsoft.com/office/drawing/2017/decorative" val="1"/>
              </a:ext>
            </a:extLst>
          </p:cNvPr>
          <p:cNvSpPr/>
          <p:nvPr/>
        </p:nvSpPr>
        <p:spPr>
          <a:xfrm>
            <a:off x="4597976" y="3986217"/>
            <a:ext cx="747622" cy="733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C43FEE4-4B09-8C47-9EA2-90D2BF3E7C64}"/>
              </a:ext>
              <a:ext uri="{C183D7F6-B498-43B3-948B-1728B52AA6E4}">
                <adec:decorative xmlns:adec="http://schemas.microsoft.com/office/drawing/2017/decorative" val="1"/>
              </a:ext>
            </a:extLst>
          </p:cNvPr>
          <p:cNvSpPr/>
          <p:nvPr/>
        </p:nvSpPr>
        <p:spPr>
          <a:xfrm>
            <a:off x="5589911" y="3055713"/>
            <a:ext cx="747622" cy="733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8AE866F-841E-D546-843B-F8D0BFE4DF74}"/>
              </a:ext>
              <a:ext uri="{C183D7F6-B498-43B3-948B-1728B52AA6E4}">
                <adec:decorative xmlns:adec="http://schemas.microsoft.com/office/drawing/2017/decorative" val="1"/>
              </a:ext>
            </a:extLst>
          </p:cNvPr>
          <p:cNvSpPr/>
          <p:nvPr/>
        </p:nvSpPr>
        <p:spPr>
          <a:xfrm>
            <a:off x="5589911" y="3985988"/>
            <a:ext cx="747622" cy="733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5E98FEA-A47C-5B40-80A3-CA8D04D7B622}"/>
              </a:ext>
              <a:ext uri="{C183D7F6-B498-43B3-948B-1728B52AA6E4}">
                <adec:decorative xmlns:adec="http://schemas.microsoft.com/office/drawing/2017/decorative" val="1"/>
              </a:ext>
            </a:extLst>
          </p:cNvPr>
          <p:cNvSpPr/>
          <p:nvPr/>
        </p:nvSpPr>
        <p:spPr>
          <a:xfrm>
            <a:off x="5589911" y="4891300"/>
            <a:ext cx="747622" cy="733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5" descr="Hammer">
            <a:extLst>
              <a:ext uri="{FF2B5EF4-FFF2-40B4-BE49-F238E27FC236}">
                <a16:creationId xmlns:a16="http://schemas.microsoft.com/office/drawing/2014/main" id="{6732AFAF-1640-C449-9647-8DC212F9DD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972" y="4641412"/>
            <a:ext cx="914400" cy="914400"/>
          </a:xfrm>
          <a:prstGeom prst="rect">
            <a:avLst/>
          </a:prstGeom>
        </p:spPr>
      </p:pic>
      <p:sp>
        <p:nvSpPr>
          <p:cNvPr id="2" name="Title 1">
            <a:extLst>
              <a:ext uri="{FF2B5EF4-FFF2-40B4-BE49-F238E27FC236}">
                <a16:creationId xmlns:a16="http://schemas.microsoft.com/office/drawing/2014/main" id="{D53F5F5F-0499-4644-9D00-70346147C43F}"/>
              </a:ext>
            </a:extLst>
          </p:cNvPr>
          <p:cNvSpPr>
            <a:spLocks noGrp="1"/>
          </p:cNvSpPr>
          <p:nvPr>
            <p:ph type="title"/>
          </p:nvPr>
        </p:nvSpPr>
        <p:spPr/>
        <p:txBody>
          <a:bodyPr/>
          <a:lstStyle/>
          <a:p>
            <a:r>
              <a:rPr lang="en-US">
                <a:latin typeface="Barlow Condensed ExtraBold" pitchFamily="2" charset="77"/>
              </a:rPr>
              <a:t>Expected Results: SRT vs. CRT</a:t>
            </a:r>
          </a:p>
        </p:txBody>
      </p:sp>
      <p:sp>
        <p:nvSpPr>
          <p:cNvPr id="3" name="TextBox 2">
            <a:extLst>
              <a:ext uri="{FF2B5EF4-FFF2-40B4-BE49-F238E27FC236}">
                <a16:creationId xmlns:a16="http://schemas.microsoft.com/office/drawing/2014/main" id="{161232FF-96F3-4C33-8FFD-D474F105C42A}"/>
              </a:ext>
            </a:extLst>
          </p:cNvPr>
          <p:cNvSpPr txBox="1"/>
          <p:nvPr/>
        </p:nvSpPr>
        <p:spPr>
          <a:xfrm>
            <a:off x="7108692" y="1942825"/>
            <a:ext cx="4474162" cy="38852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200000"/>
              </a:lnSpc>
            </a:pPr>
            <a:r>
              <a:rPr lang="en-US">
                <a:ea typeface="+mn-lt"/>
                <a:cs typeface="+mn-lt"/>
              </a:rPr>
              <a:t>This Whack-A-Mole visual helps to show Hick's Law in action. If there is only one hole for the mole to pop out of in a Whack-A-Mole game, the reaction time would be considerably quicker than when there are 6 possible holes for the mole to pop out of! </a:t>
            </a:r>
            <a:endParaRPr lang="en-US"/>
          </a:p>
        </p:txBody>
      </p:sp>
    </p:spTree>
    <p:extLst>
      <p:ext uri="{BB962C8B-B14F-4D97-AF65-F5344CB8AC3E}">
        <p14:creationId xmlns:p14="http://schemas.microsoft.com/office/powerpoint/2010/main" val="215296295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8387ECE-41D4-834E-A7FC-DF64A611A845}"/>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24</a:t>
            </a:fld>
            <a:endParaRPr lang="en-US">
              <a:latin typeface="Barlow Condensed Medium" pitchFamily="2" charset="77"/>
            </a:endParaRPr>
          </a:p>
        </p:txBody>
      </p:sp>
      <p:graphicFrame>
        <p:nvGraphicFramePr>
          <p:cNvPr id="6" name="Content Placeholder 2">
            <a:extLst>
              <a:ext uri="{FF2B5EF4-FFF2-40B4-BE49-F238E27FC236}">
                <a16:creationId xmlns:a16="http://schemas.microsoft.com/office/drawing/2014/main" id="{5E7451D6-CEAB-7342-9B7B-0343EE057E55}"/>
              </a:ext>
              <a:ext uri="{C183D7F6-B498-43B3-948B-1728B52AA6E4}">
                <adec:decorative xmlns:adec="http://schemas.microsoft.com/office/drawing/2017/decorative" val="1"/>
              </a:ext>
            </a:extLst>
          </p:cNvPr>
          <p:cNvGraphicFramePr>
            <a:graphicFrameLocks noGrp="1"/>
          </p:cNvGraphicFramePr>
          <p:nvPr>
            <p:ph idx="1"/>
          </p:nvPr>
        </p:nvGraphicFramePr>
        <p:xfrm>
          <a:off x="260350" y="1430338"/>
          <a:ext cx="11569700"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4F7EAE2-DC14-4248-A9F8-91C576010112}"/>
              </a:ext>
            </a:extLst>
          </p:cNvPr>
          <p:cNvSpPr>
            <a:spLocks noGrp="1"/>
          </p:cNvSpPr>
          <p:nvPr>
            <p:ph type="title"/>
          </p:nvPr>
        </p:nvSpPr>
        <p:spPr/>
        <p:txBody>
          <a:bodyPr/>
          <a:lstStyle/>
          <a:p>
            <a:r>
              <a:rPr lang="en-US">
                <a:latin typeface="Barlow Condensed ExtraBold" pitchFamily="2" charset="77"/>
              </a:rPr>
              <a:t>Discussion Questions</a:t>
            </a:r>
          </a:p>
        </p:txBody>
      </p:sp>
    </p:spTree>
    <p:extLst>
      <p:ext uri="{BB962C8B-B14F-4D97-AF65-F5344CB8AC3E}">
        <p14:creationId xmlns:p14="http://schemas.microsoft.com/office/powerpoint/2010/main" val="380567294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A2F8C-A0CD-A140-8756-363ED1E07A49}"/>
              </a:ext>
            </a:extLst>
          </p:cNvPr>
          <p:cNvSpPr txBox="1">
            <a:spLocks/>
          </p:cNvSpPr>
          <p:nvPr/>
        </p:nvSpPr>
        <p:spPr>
          <a:xfrm>
            <a:off x="311135" y="2905990"/>
            <a:ext cx="11569729" cy="104601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pPr algn="ctr"/>
            <a:r>
              <a:rPr lang="en-CA" sz="6000">
                <a:solidFill>
                  <a:schemeClr val="bg1"/>
                </a:solidFill>
                <a:latin typeface="Barlow Condensed ExtraBold" pitchFamily="2" charset="77"/>
              </a:rPr>
              <a:t>FITTS’ LAW</a:t>
            </a:r>
          </a:p>
        </p:txBody>
      </p:sp>
    </p:spTree>
    <p:extLst>
      <p:ext uri="{BB962C8B-B14F-4D97-AF65-F5344CB8AC3E}">
        <p14:creationId xmlns:p14="http://schemas.microsoft.com/office/powerpoint/2010/main" val="34187993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93B16C-7A2F-5E4C-82DE-D9EFEBEC16EF}"/>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26</a:t>
            </a:fld>
            <a:endParaRPr lang="en-US">
              <a:latin typeface="Barlow Condensed Medium" pitchFamily="2" charset="77"/>
            </a:endParaRPr>
          </a:p>
        </p:txBody>
      </p:sp>
      <p:sp>
        <p:nvSpPr>
          <p:cNvPr id="23" name="TextBox 22">
            <a:extLst>
              <a:ext uri="{FF2B5EF4-FFF2-40B4-BE49-F238E27FC236}">
                <a16:creationId xmlns:a16="http://schemas.microsoft.com/office/drawing/2014/main" id="{7541929F-A9DD-3F4B-B7E7-FC2D8E5B4DC6}"/>
              </a:ext>
            </a:extLst>
          </p:cNvPr>
          <p:cNvSpPr txBox="1"/>
          <p:nvPr/>
        </p:nvSpPr>
        <p:spPr>
          <a:xfrm>
            <a:off x="139443" y="3146315"/>
            <a:ext cx="1279072" cy="307777"/>
          </a:xfrm>
          <a:prstGeom prst="rect">
            <a:avLst/>
          </a:prstGeom>
          <a:noFill/>
        </p:spPr>
        <p:txBody>
          <a:bodyPr wrap="square" lIns="91440" tIns="45720" rIns="91440" bIns="45720" rtlCol="0" anchor="t">
            <a:spAutoFit/>
          </a:bodyPr>
          <a:lstStyle/>
          <a:p>
            <a:pPr algn="ctr"/>
            <a:r>
              <a:rPr lang="en-CA" sz="1400" b="1">
                <a:solidFill>
                  <a:schemeClr val="accent3"/>
                </a:solidFill>
              </a:rPr>
              <a:t> Stimulus</a:t>
            </a:r>
            <a:endParaRPr lang="en-CA" sz="1400"/>
          </a:p>
        </p:txBody>
      </p:sp>
      <p:sp>
        <p:nvSpPr>
          <p:cNvPr id="27" name="TextBox 26">
            <a:extLst>
              <a:ext uri="{FF2B5EF4-FFF2-40B4-BE49-F238E27FC236}">
                <a16:creationId xmlns:a16="http://schemas.microsoft.com/office/drawing/2014/main" id="{BB6A70FF-F890-5B4E-92CE-CF6CBC148165}"/>
              </a:ext>
            </a:extLst>
          </p:cNvPr>
          <p:cNvSpPr txBox="1"/>
          <p:nvPr/>
        </p:nvSpPr>
        <p:spPr>
          <a:xfrm>
            <a:off x="7370076" y="3242174"/>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Muscle Activation</a:t>
            </a:r>
          </a:p>
        </p:txBody>
      </p:sp>
      <p:cxnSp>
        <p:nvCxnSpPr>
          <p:cNvPr id="29" name="Straight Arrow Connector 28">
            <a:extLst>
              <a:ext uri="{FF2B5EF4-FFF2-40B4-BE49-F238E27FC236}">
                <a16:creationId xmlns:a16="http://schemas.microsoft.com/office/drawing/2014/main" id="{7E6D2421-0AC3-9D48-B8CC-C660769166AA}"/>
              </a:ext>
              <a:ext uri="{C183D7F6-B498-43B3-948B-1728B52AA6E4}">
                <adec:decorative xmlns:adec="http://schemas.microsoft.com/office/drawing/2017/decorative" val="1"/>
              </a:ext>
            </a:extLst>
          </p:cNvPr>
          <p:cNvCxnSpPr>
            <a:cxnSpLocks/>
          </p:cNvCxnSpPr>
          <p:nvPr/>
        </p:nvCxnSpPr>
        <p:spPr>
          <a:xfrm>
            <a:off x="1596484" y="3517600"/>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95419D6-FA84-3844-A828-A145EC608BBB}"/>
              </a:ext>
              <a:ext uri="{C183D7F6-B498-43B3-948B-1728B52AA6E4}">
                <adec:decorative xmlns:adec="http://schemas.microsoft.com/office/drawing/2017/decorative" val="1"/>
              </a:ext>
            </a:extLst>
          </p:cNvPr>
          <p:cNvCxnSpPr>
            <a:cxnSpLocks/>
          </p:cNvCxnSpPr>
          <p:nvPr/>
        </p:nvCxnSpPr>
        <p:spPr>
          <a:xfrm>
            <a:off x="2741735" y="350602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D4B896C-A21C-6D47-A46C-307E43C7182F}"/>
              </a:ext>
              <a:ext uri="{C183D7F6-B498-43B3-948B-1728B52AA6E4}">
                <adec:decorative xmlns:adec="http://schemas.microsoft.com/office/drawing/2017/decorative" val="1"/>
              </a:ext>
            </a:extLst>
          </p:cNvPr>
          <p:cNvCxnSpPr>
            <a:cxnSpLocks/>
          </p:cNvCxnSpPr>
          <p:nvPr/>
        </p:nvCxnSpPr>
        <p:spPr>
          <a:xfrm>
            <a:off x="5793862" y="3491787"/>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F23137-CECB-A548-892F-7BF482B93D99}"/>
              </a:ext>
              <a:ext uri="{C183D7F6-B498-43B3-948B-1728B52AA6E4}">
                <adec:decorative xmlns:adec="http://schemas.microsoft.com/office/drawing/2017/decorative" val="1"/>
              </a:ext>
            </a:extLst>
          </p:cNvPr>
          <p:cNvCxnSpPr>
            <a:cxnSpLocks/>
          </p:cNvCxnSpPr>
          <p:nvPr/>
        </p:nvCxnSpPr>
        <p:spPr>
          <a:xfrm>
            <a:off x="8964117" y="346480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5A785DF-ACB2-7C4E-AB2A-068B01D5DD75}"/>
              </a:ext>
              <a:ext uri="{C183D7F6-B498-43B3-948B-1728B52AA6E4}">
                <adec:decorative xmlns:adec="http://schemas.microsoft.com/office/drawing/2017/decorative" val="1"/>
              </a:ext>
            </a:extLst>
          </p:cNvPr>
          <p:cNvCxnSpPr>
            <a:cxnSpLocks/>
          </p:cNvCxnSpPr>
          <p:nvPr/>
        </p:nvCxnSpPr>
        <p:spPr>
          <a:xfrm>
            <a:off x="10327582"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Left Brace 34" descr="Reaction time bracket that encompasses sound moving to the ear then to the brain, the brain interpreting the stimulus, and then sending a message to the muscles.">
            <a:extLst>
              <a:ext uri="{FF2B5EF4-FFF2-40B4-BE49-F238E27FC236}">
                <a16:creationId xmlns:a16="http://schemas.microsoft.com/office/drawing/2014/main" id="{1106769A-51C2-5D43-A29E-3DF6D020B12C}"/>
              </a:ext>
              <a:ext uri="{C183D7F6-B498-43B3-948B-1728B52AA6E4}">
                <adec:decorative xmlns:adec="http://schemas.microsoft.com/office/drawing/2017/decorative" val="0"/>
              </a:ext>
            </a:extLst>
          </p:cNvPr>
          <p:cNvSpPr/>
          <p:nvPr/>
        </p:nvSpPr>
        <p:spPr>
          <a:xfrm rot="5400000" flipV="1">
            <a:off x="3596405" y="-1023939"/>
            <a:ext cx="674919" cy="6872423"/>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Left Brace 35" descr="Movement time bracket encompassing muscle activation, the person starting to run, and movement completion.">
            <a:extLst>
              <a:ext uri="{FF2B5EF4-FFF2-40B4-BE49-F238E27FC236}">
                <a16:creationId xmlns:a16="http://schemas.microsoft.com/office/drawing/2014/main" id="{7B79DC21-58F0-D245-A3DA-7B9E669E99EC}"/>
              </a:ext>
              <a:ext uri="{C183D7F6-B498-43B3-948B-1728B52AA6E4}">
                <adec:decorative xmlns:adec="http://schemas.microsoft.com/office/drawing/2017/decorative" val="0"/>
              </a:ext>
            </a:extLst>
          </p:cNvPr>
          <p:cNvSpPr/>
          <p:nvPr/>
        </p:nvSpPr>
        <p:spPr>
          <a:xfrm rot="5400000" flipV="1">
            <a:off x="9312661" y="232786"/>
            <a:ext cx="674924" cy="4358978"/>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Left Brace 36" descr="Response time bracket encompassing both reaction time and movement time.">
            <a:extLst>
              <a:ext uri="{FF2B5EF4-FFF2-40B4-BE49-F238E27FC236}">
                <a16:creationId xmlns:a16="http://schemas.microsoft.com/office/drawing/2014/main" id="{A5035B53-04E1-6241-8633-4704A68E1AC8}"/>
              </a:ext>
              <a:ext uri="{C183D7F6-B498-43B3-948B-1728B52AA6E4}">
                <adec:decorative xmlns:adec="http://schemas.microsoft.com/office/drawing/2017/decorative" val="0"/>
              </a:ext>
            </a:extLst>
          </p:cNvPr>
          <p:cNvSpPr/>
          <p:nvPr/>
        </p:nvSpPr>
        <p:spPr>
          <a:xfrm rot="16200000">
            <a:off x="5830037" y="-1088189"/>
            <a:ext cx="666701" cy="11377416"/>
          </a:xfrm>
          <a:prstGeom prst="lef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TextBox 41">
            <a:extLst>
              <a:ext uri="{FF2B5EF4-FFF2-40B4-BE49-F238E27FC236}">
                <a16:creationId xmlns:a16="http://schemas.microsoft.com/office/drawing/2014/main" id="{46253BF0-8F89-0045-BA81-E20BB95E578C}"/>
              </a:ext>
            </a:extLst>
          </p:cNvPr>
          <p:cNvSpPr txBox="1"/>
          <p:nvPr/>
        </p:nvSpPr>
        <p:spPr>
          <a:xfrm>
            <a:off x="10590784" y="3210520"/>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Movement completion</a:t>
            </a:r>
          </a:p>
        </p:txBody>
      </p:sp>
      <p:sp>
        <p:nvSpPr>
          <p:cNvPr id="45" name="TextBox 44">
            <a:extLst>
              <a:ext uri="{FF2B5EF4-FFF2-40B4-BE49-F238E27FC236}">
                <a16:creationId xmlns:a16="http://schemas.microsoft.com/office/drawing/2014/main" id="{3CD9E2DB-F5B5-5448-865B-2C20C19D093D}"/>
              </a:ext>
            </a:extLst>
          </p:cNvPr>
          <p:cNvSpPr txBox="1"/>
          <p:nvPr/>
        </p:nvSpPr>
        <p:spPr>
          <a:xfrm>
            <a:off x="2611126" y="1626843"/>
            <a:ext cx="2597571" cy="369332"/>
          </a:xfrm>
          <a:prstGeom prst="rect">
            <a:avLst/>
          </a:prstGeom>
          <a:noFill/>
        </p:spPr>
        <p:txBody>
          <a:bodyPr wrap="square" rtlCol="0">
            <a:spAutoFit/>
          </a:bodyPr>
          <a:lstStyle/>
          <a:p>
            <a:pPr algn="ctr"/>
            <a:r>
              <a:rPr lang="en-CA" b="1">
                <a:solidFill>
                  <a:schemeClr val="accent5"/>
                </a:solidFill>
              </a:rPr>
              <a:t>Reaction Time (RT)</a:t>
            </a:r>
          </a:p>
        </p:txBody>
      </p:sp>
      <p:sp>
        <p:nvSpPr>
          <p:cNvPr id="46" name="TextBox 45">
            <a:extLst>
              <a:ext uri="{FF2B5EF4-FFF2-40B4-BE49-F238E27FC236}">
                <a16:creationId xmlns:a16="http://schemas.microsoft.com/office/drawing/2014/main" id="{E2959E7D-70FB-784E-861F-C9AFBA59A7B7}"/>
              </a:ext>
            </a:extLst>
          </p:cNvPr>
          <p:cNvSpPr txBox="1"/>
          <p:nvPr/>
        </p:nvSpPr>
        <p:spPr>
          <a:xfrm>
            <a:off x="8242724" y="1626843"/>
            <a:ext cx="2803268" cy="369332"/>
          </a:xfrm>
          <a:prstGeom prst="rect">
            <a:avLst/>
          </a:prstGeom>
          <a:noFill/>
        </p:spPr>
        <p:txBody>
          <a:bodyPr wrap="square" rtlCol="0">
            <a:spAutoFit/>
          </a:bodyPr>
          <a:lstStyle/>
          <a:p>
            <a:pPr algn="ctr"/>
            <a:r>
              <a:rPr lang="en-CA" b="1">
                <a:solidFill>
                  <a:schemeClr val="accent5"/>
                </a:solidFill>
              </a:rPr>
              <a:t>Movement Time (MT)</a:t>
            </a:r>
          </a:p>
        </p:txBody>
      </p:sp>
      <p:sp>
        <p:nvSpPr>
          <p:cNvPr id="47" name="TextBox 46">
            <a:extLst>
              <a:ext uri="{FF2B5EF4-FFF2-40B4-BE49-F238E27FC236}">
                <a16:creationId xmlns:a16="http://schemas.microsoft.com/office/drawing/2014/main" id="{7C77FE0E-4128-244A-BAB7-0E3C3F056A3B}"/>
              </a:ext>
            </a:extLst>
          </p:cNvPr>
          <p:cNvSpPr txBox="1"/>
          <p:nvPr/>
        </p:nvSpPr>
        <p:spPr>
          <a:xfrm>
            <a:off x="5081923" y="5041380"/>
            <a:ext cx="2162927" cy="369332"/>
          </a:xfrm>
          <a:prstGeom prst="rect">
            <a:avLst/>
          </a:prstGeom>
          <a:noFill/>
        </p:spPr>
        <p:txBody>
          <a:bodyPr wrap="square" rtlCol="0">
            <a:spAutoFit/>
          </a:bodyPr>
          <a:lstStyle/>
          <a:p>
            <a:pPr algn="ctr"/>
            <a:r>
              <a:rPr lang="en-CA" b="1">
                <a:solidFill>
                  <a:schemeClr val="accent3"/>
                </a:solidFill>
              </a:rPr>
              <a:t>Response Time</a:t>
            </a:r>
          </a:p>
        </p:txBody>
      </p:sp>
      <p:sp>
        <p:nvSpPr>
          <p:cNvPr id="48" name="TextBox 47">
            <a:extLst>
              <a:ext uri="{FF2B5EF4-FFF2-40B4-BE49-F238E27FC236}">
                <a16:creationId xmlns:a16="http://schemas.microsoft.com/office/drawing/2014/main" id="{5FDB8E51-C810-054A-A263-C211E7DE7CBA}"/>
              </a:ext>
            </a:extLst>
          </p:cNvPr>
          <p:cNvSpPr txBox="1"/>
          <p:nvPr/>
        </p:nvSpPr>
        <p:spPr>
          <a:xfrm>
            <a:off x="257503" y="1187669"/>
            <a:ext cx="58257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Example: Swinging a bat</a:t>
            </a:r>
          </a:p>
        </p:txBody>
      </p:sp>
      <p:sp>
        <p:nvSpPr>
          <p:cNvPr id="3" name="Oval 2">
            <a:extLst>
              <a:ext uri="{FF2B5EF4-FFF2-40B4-BE49-F238E27FC236}">
                <a16:creationId xmlns:a16="http://schemas.microsoft.com/office/drawing/2014/main" id="{6B554249-3901-9043-90FF-16376858D9D0}"/>
              </a:ext>
              <a:ext uri="{C183D7F6-B498-43B3-948B-1728B52AA6E4}">
                <adec:decorative xmlns:adec="http://schemas.microsoft.com/office/drawing/2017/decorative" val="1"/>
              </a:ext>
            </a:extLst>
          </p:cNvPr>
          <p:cNvSpPr/>
          <p:nvPr/>
        </p:nvSpPr>
        <p:spPr>
          <a:xfrm>
            <a:off x="102746" y="287041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9D57BFD-0FAC-764A-837C-233975369273}"/>
              </a:ext>
              <a:ext uri="{C183D7F6-B498-43B3-948B-1728B52AA6E4}">
                <adec:decorative xmlns:adec="http://schemas.microsoft.com/office/drawing/2017/decorative" val="1"/>
              </a:ext>
            </a:extLst>
          </p:cNvPr>
          <p:cNvSpPr/>
          <p:nvPr/>
        </p:nvSpPr>
        <p:spPr>
          <a:xfrm>
            <a:off x="7470634" y="2850704"/>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EED4418-9FA7-E84D-BD9B-387A636F42FD}"/>
              </a:ext>
              <a:ext uri="{C183D7F6-B498-43B3-948B-1728B52AA6E4}">
                <adec:decorative xmlns:adec="http://schemas.microsoft.com/office/drawing/2017/decorative" val="1"/>
              </a:ext>
            </a:extLst>
          </p:cNvPr>
          <p:cNvSpPr/>
          <p:nvPr/>
        </p:nvSpPr>
        <p:spPr>
          <a:xfrm>
            <a:off x="10689931" y="284916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E5CFFAF4-4190-6F4E-9395-0372594D5175}"/>
              </a:ext>
              <a:ext uri="{C183D7F6-B498-43B3-948B-1728B52AA6E4}">
                <adec:decorative xmlns:adec="http://schemas.microsoft.com/office/drawing/2017/decorative" val="1"/>
              </a:ext>
            </a:extLst>
          </p:cNvPr>
          <p:cNvCxnSpPr>
            <a:cxnSpLocks/>
          </p:cNvCxnSpPr>
          <p:nvPr/>
        </p:nvCxnSpPr>
        <p:spPr>
          <a:xfrm>
            <a:off x="4204033" y="3508544"/>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Oval 37" descr="Circle around movement time component.">
            <a:extLst>
              <a:ext uri="{FF2B5EF4-FFF2-40B4-BE49-F238E27FC236}">
                <a16:creationId xmlns:a16="http://schemas.microsoft.com/office/drawing/2014/main" id="{5AEAEF5D-A8E8-0841-B912-3263A88F82EB}"/>
              </a:ext>
            </a:extLst>
          </p:cNvPr>
          <p:cNvSpPr/>
          <p:nvPr/>
        </p:nvSpPr>
        <p:spPr>
          <a:xfrm>
            <a:off x="7269652" y="1187670"/>
            <a:ext cx="4790131" cy="4607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uscle.">
            <a:extLst>
              <a:ext uri="{FF2B5EF4-FFF2-40B4-BE49-F238E27FC236}">
                <a16:creationId xmlns:a16="http://schemas.microsoft.com/office/drawing/2014/main" id="{2D13A2BE-D018-0347-985B-9A1029DCB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2453" y="2871299"/>
            <a:ext cx="1122300" cy="119157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51F7FCAD-6C69-724D-BB73-C6C9800CD5B9}"/>
              </a:ext>
              <a:ext uri="{C183D7F6-B498-43B3-948B-1728B52AA6E4}">
                <adec:decorative xmlns:adec="http://schemas.microsoft.com/office/drawing/2017/decorative" val="1"/>
              </a:ext>
            </a:extLst>
          </p:cNvPr>
          <p:cNvCxnSpPr>
            <a:cxnSpLocks/>
          </p:cNvCxnSpPr>
          <p:nvPr/>
        </p:nvCxnSpPr>
        <p:spPr>
          <a:xfrm>
            <a:off x="7073704"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Brain with gears.">
            <a:extLst>
              <a:ext uri="{FF2B5EF4-FFF2-40B4-BE49-F238E27FC236}">
                <a16:creationId xmlns:a16="http://schemas.microsoft.com/office/drawing/2014/main" id="{06FFDAD3-F07E-0840-8890-38BE3DB23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1923" y="2879188"/>
            <a:ext cx="1219396" cy="1219396"/>
          </a:xfrm>
          <a:prstGeom prst="rect">
            <a:avLst/>
          </a:prstGeom>
        </p:spPr>
      </p:pic>
      <p:pic>
        <p:nvPicPr>
          <p:cNvPr id="13" name="Graphic 12" descr="Brain in head.">
            <a:extLst>
              <a:ext uri="{FF2B5EF4-FFF2-40B4-BE49-F238E27FC236}">
                <a16:creationId xmlns:a16="http://schemas.microsoft.com/office/drawing/2014/main" id="{31E12E8C-DD13-B14C-8CAA-5EAA29B089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3036886" y="2904108"/>
            <a:ext cx="1175357" cy="1175357"/>
          </a:xfrm>
          <a:prstGeom prst="rect">
            <a:avLst/>
          </a:prstGeom>
        </p:spPr>
      </p:pic>
      <p:pic>
        <p:nvPicPr>
          <p:cNvPr id="50" name="Graphic 49" descr="Sound symbol.">
            <a:extLst>
              <a:ext uri="{FF2B5EF4-FFF2-40B4-BE49-F238E27FC236}">
                <a16:creationId xmlns:a16="http://schemas.microsoft.com/office/drawing/2014/main" id="{3ECC4960-CBF2-7D4D-86A5-42756C61C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681" y="3412299"/>
            <a:ext cx="575104" cy="575104"/>
          </a:xfrm>
          <a:prstGeom prst="rect">
            <a:avLst/>
          </a:prstGeom>
        </p:spPr>
      </p:pic>
      <p:sp>
        <p:nvSpPr>
          <p:cNvPr id="2" name="Title 1">
            <a:extLst>
              <a:ext uri="{FF2B5EF4-FFF2-40B4-BE49-F238E27FC236}">
                <a16:creationId xmlns:a16="http://schemas.microsoft.com/office/drawing/2014/main" id="{6AD04D8E-4EFE-1340-B9D6-A103BB614959}"/>
              </a:ext>
            </a:extLst>
          </p:cNvPr>
          <p:cNvSpPr>
            <a:spLocks noGrp="1"/>
          </p:cNvSpPr>
          <p:nvPr>
            <p:ph type="title"/>
          </p:nvPr>
        </p:nvSpPr>
        <p:spPr>
          <a:xfrm>
            <a:off x="259883" y="453284"/>
            <a:ext cx="11569729" cy="895927"/>
          </a:xfrm>
        </p:spPr>
        <p:txBody>
          <a:bodyPr/>
          <a:lstStyle/>
          <a:p>
            <a:r>
              <a:rPr lang="en-US">
                <a:latin typeface="Barlow Condensed ExtraBold" pitchFamily="2" charset="77"/>
              </a:rPr>
              <a:t>Movement Time</a:t>
            </a:r>
          </a:p>
        </p:txBody>
      </p:sp>
      <p:pic>
        <p:nvPicPr>
          <p:cNvPr id="4" name="Graphic 5" descr="Baseball outline">
            <a:extLst>
              <a:ext uri="{FF2B5EF4-FFF2-40B4-BE49-F238E27FC236}">
                <a16:creationId xmlns:a16="http://schemas.microsoft.com/office/drawing/2014/main" id="{F117C637-388D-4504-9A8A-736E6F999C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98903" y="2847392"/>
            <a:ext cx="1155440" cy="1163216"/>
          </a:xfrm>
          <a:prstGeom prst="rect">
            <a:avLst/>
          </a:prstGeom>
        </p:spPr>
      </p:pic>
      <p:pic>
        <p:nvPicPr>
          <p:cNvPr id="6" name="Graphic 6" descr="Eye outline">
            <a:extLst>
              <a:ext uri="{FF2B5EF4-FFF2-40B4-BE49-F238E27FC236}">
                <a16:creationId xmlns:a16="http://schemas.microsoft.com/office/drawing/2014/main" id="{CEB7620A-2D43-4E51-B39A-1C59A4E89A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71133" y="3049411"/>
            <a:ext cx="914400" cy="914400"/>
          </a:xfrm>
          <a:prstGeom prst="rect">
            <a:avLst/>
          </a:prstGeom>
        </p:spPr>
      </p:pic>
    </p:spTree>
    <p:extLst>
      <p:ext uri="{BB962C8B-B14F-4D97-AF65-F5344CB8AC3E}">
        <p14:creationId xmlns:p14="http://schemas.microsoft.com/office/powerpoint/2010/main" val="22729296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6919FF-20B7-944A-853D-CF03A28D6E28}"/>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27</a:t>
            </a:fld>
            <a:endParaRPr lang="en-US">
              <a:latin typeface="Barlow Condensed Medium" pitchFamily="2" charset="77"/>
            </a:endParaRPr>
          </a:p>
        </p:txBody>
      </p:sp>
      <p:sp>
        <p:nvSpPr>
          <p:cNvPr id="7" name="Rectangle 6">
            <a:extLst>
              <a:ext uri="{FF2B5EF4-FFF2-40B4-BE49-F238E27FC236}">
                <a16:creationId xmlns:a16="http://schemas.microsoft.com/office/drawing/2014/main" id="{ED90DF81-A80F-4641-B83E-5C739963DA41}"/>
              </a:ext>
            </a:extLst>
          </p:cNvPr>
          <p:cNvSpPr/>
          <p:nvPr/>
        </p:nvSpPr>
        <p:spPr>
          <a:xfrm>
            <a:off x="7193151" y="5111205"/>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FITTS’ LAW</a:t>
            </a:r>
          </a:p>
        </p:txBody>
      </p:sp>
      <p:pic>
        <p:nvPicPr>
          <p:cNvPr id="16" name="Picture 15" descr="Diagram showing 2 large circles at the top that are close together. There is a line drawn connecting the centres of the two circles to demonstrate the amplitude. There are two small circles at the bottom that are far apart. There is a another line drawn connecting the centres of the two circles to demonstrate the amplitude. ">
            <a:extLst>
              <a:ext uri="{FF2B5EF4-FFF2-40B4-BE49-F238E27FC236}">
                <a16:creationId xmlns:a16="http://schemas.microsoft.com/office/drawing/2014/main" id="{BEC40FA8-80D7-3949-8AFE-76735CE14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151" y="1587091"/>
            <a:ext cx="4431586" cy="3090275"/>
          </a:xfrm>
          <a:prstGeom prst="rect">
            <a:avLst/>
          </a:prstGeom>
        </p:spPr>
      </p:pic>
      <p:sp>
        <p:nvSpPr>
          <p:cNvPr id="6" name="Content Placeholder 2">
            <a:extLst>
              <a:ext uri="{FF2B5EF4-FFF2-40B4-BE49-F238E27FC236}">
                <a16:creationId xmlns:a16="http://schemas.microsoft.com/office/drawing/2014/main" id="{0F350544-1847-4042-9846-3083CBC2835F}"/>
              </a:ext>
            </a:extLst>
          </p:cNvPr>
          <p:cNvSpPr>
            <a:spLocks noGrp="1"/>
          </p:cNvSpPr>
          <p:nvPr>
            <p:ph idx="1"/>
          </p:nvPr>
        </p:nvSpPr>
        <p:spPr>
          <a:xfrm>
            <a:off x="396469" y="1632086"/>
            <a:ext cx="7212072" cy="4595117"/>
          </a:xfrm>
        </p:spPr>
        <p:txBody>
          <a:bodyPr vert="horz" lIns="91440" tIns="45720" rIns="91440" bIns="45720" rtlCol="0" anchor="t">
            <a:normAutofit/>
          </a:bodyPr>
          <a:lstStyle/>
          <a:p>
            <a:pPr marL="0" indent="0">
              <a:buNone/>
            </a:pPr>
            <a:r>
              <a:rPr lang="en-US" b="1"/>
              <a:t>Factors affecting movement time:</a:t>
            </a:r>
          </a:p>
          <a:p>
            <a:r>
              <a:rPr lang="en-US" b="1"/>
              <a:t>Width: </a:t>
            </a:r>
            <a:r>
              <a:rPr lang="en-US"/>
              <a:t>How wide the targets are</a:t>
            </a:r>
          </a:p>
          <a:p>
            <a:r>
              <a:rPr lang="en-US" b="1"/>
              <a:t>Amplitude: </a:t>
            </a:r>
            <a:r>
              <a:rPr lang="en-US"/>
              <a:t>How far apart the targets are (measured from center of target)</a:t>
            </a:r>
          </a:p>
          <a:p>
            <a:endParaRPr lang="en-US"/>
          </a:p>
          <a:p>
            <a:r>
              <a:rPr lang="en-US"/>
              <a:t>Smaller targets = longer movement time</a:t>
            </a:r>
          </a:p>
          <a:p>
            <a:r>
              <a:rPr lang="en-US"/>
              <a:t>Farther apart targets = longer movement time</a:t>
            </a:r>
            <a:endParaRPr lang="en-US" sz="400"/>
          </a:p>
          <a:p>
            <a:endParaRPr lang="en-US"/>
          </a:p>
        </p:txBody>
      </p:sp>
      <p:sp>
        <p:nvSpPr>
          <p:cNvPr id="2" name="Title 1">
            <a:extLst>
              <a:ext uri="{FF2B5EF4-FFF2-40B4-BE49-F238E27FC236}">
                <a16:creationId xmlns:a16="http://schemas.microsoft.com/office/drawing/2014/main" id="{062D720D-D6E9-EE42-9357-AA7B68AFAABE}"/>
              </a:ext>
            </a:extLst>
          </p:cNvPr>
          <p:cNvSpPr>
            <a:spLocks noGrp="1"/>
          </p:cNvSpPr>
          <p:nvPr>
            <p:ph type="title"/>
          </p:nvPr>
        </p:nvSpPr>
        <p:spPr/>
        <p:txBody>
          <a:bodyPr/>
          <a:lstStyle/>
          <a:p>
            <a:r>
              <a:rPr lang="en-US" err="1">
                <a:latin typeface="Barlow Condensed ExtraBold" pitchFamily="2" charset="77"/>
              </a:rPr>
              <a:t>Fitts’</a:t>
            </a:r>
            <a:r>
              <a:rPr lang="en-US">
                <a:latin typeface="Barlow Condensed ExtraBold" pitchFamily="2" charset="77"/>
              </a:rPr>
              <a:t> Law</a:t>
            </a:r>
          </a:p>
        </p:txBody>
      </p:sp>
      <p:pic>
        <p:nvPicPr>
          <p:cNvPr id="3" name="Graphic 3" descr="Soccer ball with solid fill">
            <a:extLst>
              <a:ext uri="{FF2B5EF4-FFF2-40B4-BE49-F238E27FC236}">
                <a16:creationId xmlns:a16="http://schemas.microsoft.com/office/drawing/2014/main" id="{36C7265A-487C-4EF3-A193-ACDD813222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32695" y="3838073"/>
            <a:ext cx="737937" cy="737937"/>
          </a:xfrm>
          <a:prstGeom prst="rect">
            <a:avLst/>
          </a:prstGeom>
        </p:spPr>
      </p:pic>
      <p:pic>
        <p:nvPicPr>
          <p:cNvPr id="4" name="Graphic 7" descr="Soccer ball with solid fill">
            <a:extLst>
              <a:ext uri="{FF2B5EF4-FFF2-40B4-BE49-F238E27FC236}">
                <a16:creationId xmlns:a16="http://schemas.microsoft.com/office/drawing/2014/main" id="{13784701-5475-450F-8E4C-4B261AF74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82589" y="3814011"/>
            <a:ext cx="770022" cy="762000"/>
          </a:xfrm>
          <a:prstGeom prst="rect">
            <a:avLst/>
          </a:prstGeom>
        </p:spPr>
      </p:pic>
      <p:pic>
        <p:nvPicPr>
          <p:cNvPr id="8" name="Graphic 8" descr="Soccer ball with solid fill">
            <a:extLst>
              <a:ext uri="{FF2B5EF4-FFF2-40B4-BE49-F238E27FC236}">
                <a16:creationId xmlns:a16="http://schemas.microsoft.com/office/drawing/2014/main" id="{2A5EF18A-F60A-4EC4-AF1E-714EF0CB7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6821" y="1415716"/>
            <a:ext cx="1772652" cy="1740568"/>
          </a:xfrm>
          <a:prstGeom prst="rect">
            <a:avLst/>
          </a:prstGeom>
        </p:spPr>
      </p:pic>
      <p:pic>
        <p:nvPicPr>
          <p:cNvPr id="9" name="Graphic 9" descr="Soccer ball with solid fill">
            <a:extLst>
              <a:ext uri="{FF2B5EF4-FFF2-40B4-BE49-F238E27FC236}">
                <a16:creationId xmlns:a16="http://schemas.microsoft.com/office/drawing/2014/main" id="{E36DD726-DD82-47C2-A64F-9063F92748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7811" y="1415716"/>
            <a:ext cx="1716505" cy="1716505"/>
          </a:xfrm>
          <a:prstGeom prst="rect">
            <a:avLst/>
          </a:prstGeom>
        </p:spPr>
      </p:pic>
      <p:sp>
        <p:nvSpPr>
          <p:cNvPr id="10" name="TextBox 9">
            <a:extLst>
              <a:ext uri="{FF2B5EF4-FFF2-40B4-BE49-F238E27FC236}">
                <a16:creationId xmlns:a16="http://schemas.microsoft.com/office/drawing/2014/main" id="{6B1A2728-5550-405A-8A08-1536E4D0B915}"/>
              </a:ext>
            </a:extLst>
          </p:cNvPr>
          <p:cNvSpPr txBox="1"/>
          <p:nvPr/>
        </p:nvSpPr>
        <p:spPr>
          <a:xfrm>
            <a:off x="8253663" y="210151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5F64"/>
                </a:solidFill>
              </a:rPr>
              <a:t>X</a:t>
            </a:r>
          </a:p>
        </p:txBody>
      </p:sp>
      <p:sp>
        <p:nvSpPr>
          <p:cNvPr id="11" name="TextBox 10">
            <a:extLst>
              <a:ext uri="{FF2B5EF4-FFF2-40B4-BE49-F238E27FC236}">
                <a16:creationId xmlns:a16="http://schemas.microsoft.com/office/drawing/2014/main" id="{3EFFCCC5-E064-41E7-811C-50CEC533FA7B}"/>
              </a:ext>
            </a:extLst>
          </p:cNvPr>
          <p:cNvSpPr txBox="1"/>
          <p:nvPr/>
        </p:nvSpPr>
        <p:spPr>
          <a:xfrm>
            <a:off x="10177212" y="210001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5F64"/>
                </a:solidFill>
              </a:rPr>
              <a:t>X</a:t>
            </a:r>
          </a:p>
        </p:txBody>
      </p:sp>
      <p:sp>
        <p:nvSpPr>
          <p:cNvPr id="12" name="TextBox 11">
            <a:extLst>
              <a:ext uri="{FF2B5EF4-FFF2-40B4-BE49-F238E27FC236}">
                <a16:creationId xmlns:a16="http://schemas.microsoft.com/office/drawing/2014/main" id="{A571BC4B-2C74-4AF1-8C05-08A3F93C36E4}"/>
              </a:ext>
            </a:extLst>
          </p:cNvPr>
          <p:cNvSpPr txBox="1"/>
          <p:nvPr/>
        </p:nvSpPr>
        <p:spPr>
          <a:xfrm>
            <a:off x="7288129" y="400751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5F64"/>
                </a:solidFill>
              </a:rPr>
              <a:t>X</a:t>
            </a:r>
          </a:p>
        </p:txBody>
      </p:sp>
      <p:sp>
        <p:nvSpPr>
          <p:cNvPr id="13" name="TextBox 12">
            <a:extLst>
              <a:ext uri="{FF2B5EF4-FFF2-40B4-BE49-F238E27FC236}">
                <a16:creationId xmlns:a16="http://schemas.microsoft.com/office/drawing/2014/main" id="{1DCBDFE9-280E-4AC7-BA73-8CBDE5B06AC4}"/>
              </a:ext>
            </a:extLst>
          </p:cNvPr>
          <p:cNvSpPr txBox="1"/>
          <p:nvPr/>
        </p:nvSpPr>
        <p:spPr>
          <a:xfrm>
            <a:off x="11120688" y="400601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5F64"/>
                </a:solidFill>
              </a:rPr>
              <a:t>X</a:t>
            </a:r>
          </a:p>
        </p:txBody>
      </p:sp>
    </p:spTree>
    <p:extLst>
      <p:ext uri="{BB962C8B-B14F-4D97-AF65-F5344CB8AC3E}">
        <p14:creationId xmlns:p14="http://schemas.microsoft.com/office/powerpoint/2010/main" val="278430407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D40E0E-8DB2-444F-A835-2015193DDEFA}"/>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28</a:t>
            </a:fld>
            <a:endParaRPr lang="en-US">
              <a:latin typeface="Barlow Condensed Medium" pitchFamily="2" charset="77"/>
            </a:endParaRPr>
          </a:p>
        </p:txBody>
      </p:sp>
      <p:sp>
        <p:nvSpPr>
          <p:cNvPr id="7" name="TextBox 6">
            <a:extLst>
              <a:ext uri="{FF2B5EF4-FFF2-40B4-BE49-F238E27FC236}">
                <a16:creationId xmlns:a16="http://schemas.microsoft.com/office/drawing/2014/main" id="{C0DDF427-E0EA-DB4D-AD13-539FF3DF053F}"/>
              </a:ext>
            </a:extLst>
          </p:cNvPr>
          <p:cNvSpPr txBox="1"/>
          <p:nvPr/>
        </p:nvSpPr>
        <p:spPr>
          <a:xfrm>
            <a:off x="564655" y="5247814"/>
            <a:ext cx="4616970" cy="523220"/>
          </a:xfrm>
          <a:prstGeom prst="rect">
            <a:avLst/>
          </a:prstGeom>
          <a:noFill/>
        </p:spPr>
        <p:txBody>
          <a:bodyPr wrap="none" rtlCol="0">
            <a:spAutoFit/>
          </a:bodyPr>
          <a:lstStyle/>
          <a:p>
            <a:r>
              <a:rPr lang="en-CA" sz="1400">
                <a:hlinkClick r:id="rId5"/>
              </a:rPr>
              <a:t>http://ergo.human.cornell.edu/FittsLaw/FittsLaw.html</a:t>
            </a:r>
            <a:endParaRPr lang="en-CA" sz="1400">
              <a:cs typeface="Calibri"/>
            </a:endParaRPr>
          </a:p>
          <a:p>
            <a:endParaRPr lang="en-US" sz="1400"/>
          </a:p>
        </p:txBody>
      </p:sp>
      <p:pic>
        <p:nvPicPr>
          <p:cNvPr id="6" name="Fitts tapping task with hand FINISHED">
            <a:hlinkClick r:id="" action="ppaction://media"/>
            <a:extLst>
              <a:ext uri="{FF2B5EF4-FFF2-40B4-BE49-F238E27FC236}">
                <a16:creationId xmlns:a16="http://schemas.microsoft.com/office/drawing/2014/main" id="{3975FD6C-E62D-4F49-B1E6-4188A5479A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1307" y="2197327"/>
            <a:ext cx="4815092" cy="3009433"/>
          </a:xfrm>
          <a:prstGeom prst="rect">
            <a:avLst/>
          </a:prstGeom>
        </p:spPr>
      </p:pic>
      <p:sp>
        <p:nvSpPr>
          <p:cNvPr id="5" name="TextBox 4">
            <a:extLst>
              <a:ext uri="{FF2B5EF4-FFF2-40B4-BE49-F238E27FC236}">
                <a16:creationId xmlns:a16="http://schemas.microsoft.com/office/drawing/2014/main" id="{9FCA4D6B-235C-4A30-8A8F-267E6992A6D8}"/>
              </a:ext>
            </a:extLst>
          </p:cNvPr>
          <p:cNvSpPr txBox="1"/>
          <p:nvPr/>
        </p:nvSpPr>
        <p:spPr>
          <a:xfrm>
            <a:off x="6161047" y="1586864"/>
            <a:ext cx="5771071" cy="5027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mj-lt"/>
              <a:buAutoNum type="arabicPeriod"/>
            </a:pPr>
            <a:r>
              <a:rPr lang="en-US" sz="2000">
                <a:ea typeface="+mn-lt"/>
                <a:cs typeface="+mn-lt"/>
              </a:rPr>
              <a:t>Open </a:t>
            </a:r>
            <a:r>
              <a:rPr lang="en-US" sz="2000" b="1">
                <a:ea typeface="+mn-lt"/>
                <a:cs typeface="+mn-lt"/>
                <a:hlinkClick r:id="rId5"/>
              </a:rPr>
              <a:t>Fitts’ Tapping Task </a:t>
            </a:r>
            <a:endParaRPr lang="en-US" sz="2000" b="1" u="sng"/>
          </a:p>
          <a:p>
            <a:pPr marL="342900" indent="-342900">
              <a:lnSpc>
                <a:spcPct val="150000"/>
              </a:lnSpc>
              <a:buFont typeface="+mj-lt"/>
              <a:buAutoNum type="arabicPeriod"/>
            </a:pPr>
            <a:r>
              <a:rPr lang="en-US" sz="2000" b="1">
                <a:ea typeface="+mn-lt"/>
                <a:cs typeface="+mn-lt"/>
              </a:rPr>
              <a:t>Change # of trials to 5 and press start</a:t>
            </a:r>
            <a:endParaRPr lang="en-US" sz="2000" b="1"/>
          </a:p>
          <a:p>
            <a:pPr marL="342900" indent="-342900">
              <a:lnSpc>
                <a:spcPct val="150000"/>
              </a:lnSpc>
              <a:buFont typeface="+mj-lt"/>
              <a:buAutoNum type="arabicPeriod"/>
            </a:pPr>
            <a:r>
              <a:rPr lang="en-US" sz="2000">
                <a:ea typeface="+mn-lt"/>
                <a:cs typeface="+mn-lt"/>
              </a:rPr>
              <a:t>Click back and forth between the two targets (moving to click blue target)</a:t>
            </a:r>
            <a:endParaRPr lang="en-US" sz="2000"/>
          </a:p>
          <a:p>
            <a:pPr marL="342900" indent="-342900">
              <a:lnSpc>
                <a:spcPct val="150000"/>
              </a:lnSpc>
              <a:buFont typeface="+mj-lt"/>
              <a:buAutoNum type="arabicPeriod"/>
            </a:pPr>
            <a:r>
              <a:rPr lang="en-US" sz="2000">
                <a:ea typeface="+mn-lt"/>
                <a:cs typeface="+mn-lt"/>
              </a:rPr>
              <a:t>Values will appear at the end of the experiment: A – amplitude, W – width, MT – movement time</a:t>
            </a:r>
            <a:endParaRPr lang="en-US" sz="2000"/>
          </a:p>
          <a:p>
            <a:pPr marL="342900" indent="-342900">
              <a:lnSpc>
                <a:spcPct val="150000"/>
              </a:lnSpc>
              <a:buFont typeface="+mj-lt"/>
              <a:buAutoNum type="arabicPeriod"/>
            </a:pPr>
            <a:r>
              <a:rPr lang="en-US" sz="2000">
                <a:ea typeface="+mn-lt"/>
                <a:cs typeface="+mn-lt"/>
              </a:rPr>
              <a:t>Record the </a:t>
            </a:r>
            <a:r>
              <a:rPr lang="en-US" sz="2000" b="1">
                <a:ea typeface="+mn-lt"/>
                <a:cs typeface="+mn-lt"/>
              </a:rPr>
              <a:t>mean</a:t>
            </a:r>
            <a:r>
              <a:rPr lang="en-US" sz="2000">
                <a:ea typeface="+mn-lt"/>
                <a:cs typeface="+mn-lt"/>
              </a:rPr>
              <a:t> movement time for each trial on your recording sheet</a:t>
            </a:r>
            <a:endParaRPr lang="en-US" sz="2000"/>
          </a:p>
          <a:p>
            <a:pPr>
              <a:lnSpc>
                <a:spcPct val="150000"/>
              </a:lnSpc>
            </a:pPr>
            <a:endParaRPr lang="en-US"/>
          </a:p>
          <a:p>
            <a:pPr>
              <a:lnSpc>
                <a:spcPct val="150000"/>
              </a:lnSpc>
            </a:pPr>
            <a:endParaRPr lang="en-US"/>
          </a:p>
        </p:txBody>
      </p:sp>
      <p:sp>
        <p:nvSpPr>
          <p:cNvPr id="2" name="Title 1">
            <a:extLst>
              <a:ext uri="{FF2B5EF4-FFF2-40B4-BE49-F238E27FC236}">
                <a16:creationId xmlns:a16="http://schemas.microsoft.com/office/drawing/2014/main" id="{F67DDF20-53BB-4358-BB9D-D9BD850C4D22}"/>
              </a:ext>
            </a:extLst>
          </p:cNvPr>
          <p:cNvSpPr>
            <a:spLocks noGrp="1"/>
          </p:cNvSpPr>
          <p:nvPr>
            <p:ph type="title"/>
          </p:nvPr>
        </p:nvSpPr>
        <p:spPr/>
        <p:txBody>
          <a:bodyPr/>
          <a:lstStyle/>
          <a:p>
            <a:r>
              <a:rPr lang="en-US" cap="all">
                <a:latin typeface="Barlow Condensed ExtraBold" pitchFamily="2" charset="77"/>
                <a:ea typeface="+mj-lt"/>
                <a:cs typeface="+mj-lt"/>
              </a:rPr>
              <a:t>Experiment 3: </a:t>
            </a:r>
            <a:r>
              <a:rPr lang="en-US" cap="all" err="1">
                <a:latin typeface="Barlow Condensed ExtraBold" pitchFamily="2" charset="77"/>
                <a:ea typeface="+mj-lt"/>
                <a:cs typeface="+mj-lt"/>
              </a:rPr>
              <a:t>Fitts'</a:t>
            </a:r>
            <a:r>
              <a:rPr lang="en-US" cap="all">
                <a:latin typeface="Barlow Condensed ExtraBold" pitchFamily="2" charset="77"/>
                <a:ea typeface="+mj-lt"/>
                <a:cs typeface="+mj-lt"/>
              </a:rPr>
              <a:t> Tapping Task</a:t>
            </a:r>
            <a:endParaRPr lang="en-US">
              <a:latin typeface="Barlow Condensed ExtraBold" pitchFamily="2" charset="77"/>
            </a:endParaRPr>
          </a:p>
        </p:txBody>
      </p:sp>
      <p:pic>
        <p:nvPicPr>
          <p:cNvPr id="9" name="Picture 8" descr="Table highlighting where movement time values can be found.">
            <a:extLst>
              <a:ext uri="{FF2B5EF4-FFF2-40B4-BE49-F238E27FC236}">
                <a16:creationId xmlns:a16="http://schemas.microsoft.com/office/drawing/2014/main" id="{11FC8C10-5195-994C-803B-ECCC59ED12C8}"/>
              </a:ext>
            </a:extLst>
          </p:cNvPr>
          <p:cNvPicPr>
            <a:picLocks noChangeAspect="1"/>
          </p:cNvPicPr>
          <p:nvPr/>
        </p:nvPicPr>
        <p:blipFill rotWithShape="1">
          <a:blip r:embed="rId7">
            <a:extLst>
              <a:ext uri="{28A0092B-C50C-407E-A947-70E740481C1C}">
                <a14:useLocalDpi xmlns:a14="http://schemas.microsoft.com/office/drawing/2010/main" val="0"/>
              </a:ext>
            </a:extLst>
          </a:blip>
          <a:srcRect l="19184" t="1947" r="19611" b="22701"/>
          <a:stretch/>
        </p:blipFill>
        <p:spPr>
          <a:xfrm>
            <a:off x="564655" y="1410615"/>
            <a:ext cx="4986791" cy="3837199"/>
          </a:xfrm>
          <a:prstGeom prst="rect">
            <a:avLst/>
          </a:prstGeom>
        </p:spPr>
      </p:pic>
      <p:sp>
        <p:nvSpPr>
          <p:cNvPr id="10" name="Rectangle 9">
            <a:extLst>
              <a:ext uri="{FF2B5EF4-FFF2-40B4-BE49-F238E27FC236}">
                <a16:creationId xmlns:a16="http://schemas.microsoft.com/office/drawing/2014/main" id="{47922853-E1E0-6E44-BE9C-604A58B4403A}"/>
              </a:ext>
            </a:extLst>
          </p:cNvPr>
          <p:cNvSpPr/>
          <p:nvPr/>
        </p:nvSpPr>
        <p:spPr>
          <a:xfrm>
            <a:off x="1958091" y="2116748"/>
            <a:ext cx="242887" cy="1788438"/>
          </a:xfrm>
          <a:prstGeom prst="rect">
            <a:avLst/>
          </a:prstGeom>
          <a:solidFill>
            <a:srgbClr val="FFFF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Tree>
    <p:extLst>
      <p:ext uri="{BB962C8B-B14F-4D97-AF65-F5344CB8AC3E}">
        <p14:creationId xmlns:p14="http://schemas.microsoft.com/office/powerpoint/2010/main" val="3954082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040230-3939-2B4B-B527-1FBDDE39B608}"/>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29</a:t>
            </a:fld>
            <a:endParaRPr lang="en-US">
              <a:latin typeface="Barlow Condensed Medium" pitchFamily="2" charset="77"/>
            </a:endParaRPr>
          </a:p>
        </p:txBody>
      </p:sp>
      <p:pic>
        <p:nvPicPr>
          <p:cNvPr id="6" name="Picture 5" descr="Bar graph showing movement times for different target amplitudes, and within each target amplitude grouping, there are 3 different target widths. The graph shows that movement time increases as the target amplitudes increase, and movement time decreases as the targets increase in width.">
            <a:extLst>
              <a:ext uri="{FF2B5EF4-FFF2-40B4-BE49-F238E27FC236}">
                <a16:creationId xmlns:a16="http://schemas.microsoft.com/office/drawing/2014/main" id="{A82F47C6-A73B-5649-ACC1-95191CBDA21D}"/>
              </a:ext>
            </a:extLst>
          </p:cNvPr>
          <p:cNvPicPr>
            <a:picLocks noChangeAspect="1"/>
          </p:cNvPicPr>
          <p:nvPr/>
        </p:nvPicPr>
        <p:blipFill rotWithShape="1">
          <a:blip r:embed="rId3">
            <a:extLst>
              <a:ext uri="{28A0092B-C50C-407E-A947-70E740481C1C}">
                <a14:useLocalDpi xmlns:a14="http://schemas.microsoft.com/office/drawing/2010/main" val="0"/>
              </a:ext>
            </a:extLst>
          </a:blip>
          <a:srcRect l="3821" t="-369" r="4776" b="13955"/>
          <a:stretch/>
        </p:blipFill>
        <p:spPr>
          <a:xfrm>
            <a:off x="894393" y="1219139"/>
            <a:ext cx="9768910" cy="4267769"/>
          </a:xfrm>
          <a:prstGeom prst="rect">
            <a:avLst/>
          </a:prstGeom>
        </p:spPr>
      </p:pic>
      <p:sp>
        <p:nvSpPr>
          <p:cNvPr id="7" name="TextBox 6">
            <a:extLst>
              <a:ext uri="{FF2B5EF4-FFF2-40B4-BE49-F238E27FC236}">
                <a16:creationId xmlns:a16="http://schemas.microsoft.com/office/drawing/2014/main" id="{B02CCBAD-066E-2E40-A1BE-587E301B7CE8}"/>
              </a:ext>
            </a:extLst>
          </p:cNvPr>
          <p:cNvSpPr txBox="1"/>
          <p:nvPr/>
        </p:nvSpPr>
        <p:spPr>
          <a:xfrm rot="16200000">
            <a:off x="-352658" y="2950805"/>
            <a:ext cx="2151551" cy="338554"/>
          </a:xfrm>
          <a:prstGeom prst="rect">
            <a:avLst/>
          </a:prstGeom>
          <a:noFill/>
        </p:spPr>
        <p:txBody>
          <a:bodyPr wrap="none" rtlCol="0">
            <a:spAutoFit/>
          </a:bodyPr>
          <a:lstStyle/>
          <a:p>
            <a:pPr algn="ctr"/>
            <a:r>
              <a:rPr lang="en-US" sz="1600"/>
              <a:t>Movement Time (</a:t>
            </a:r>
            <a:r>
              <a:rPr lang="en-US" sz="1600" err="1"/>
              <a:t>ms</a:t>
            </a:r>
            <a:r>
              <a:rPr lang="en-US" sz="1600"/>
              <a:t>)</a:t>
            </a:r>
          </a:p>
        </p:txBody>
      </p:sp>
      <p:sp>
        <p:nvSpPr>
          <p:cNvPr id="8" name="TextBox 7">
            <a:extLst>
              <a:ext uri="{FF2B5EF4-FFF2-40B4-BE49-F238E27FC236}">
                <a16:creationId xmlns:a16="http://schemas.microsoft.com/office/drawing/2014/main" id="{5469C4CA-E358-B84C-A6F4-7D7949CF9798}"/>
              </a:ext>
            </a:extLst>
          </p:cNvPr>
          <p:cNvSpPr txBox="1"/>
          <p:nvPr/>
        </p:nvSpPr>
        <p:spPr>
          <a:xfrm>
            <a:off x="2778866" y="5086447"/>
            <a:ext cx="6628436" cy="338554"/>
          </a:xfrm>
          <a:prstGeom prst="rect">
            <a:avLst/>
          </a:prstGeom>
          <a:solidFill>
            <a:schemeClr val="bg1"/>
          </a:solidFill>
        </p:spPr>
        <p:txBody>
          <a:bodyPr wrap="square" lIns="91440" tIns="45720" rIns="91440" bIns="45720" rtlCol="0" anchor="t">
            <a:spAutoFit/>
          </a:bodyPr>
          <a:lstStyle/>
          <a:p>
            <a:r>
              <a:rPr lang="en-US" sz="1600"/>
              <a:t>5                                                           10                                                          15</a:t>
            </a:r>
          </a:p>
        </p:txBody>
      </p:sp>
      <p:sp>
        <p:nvSpPr>
          <p:cNvPr id="9" name="TextBox 8">
            <a:extLst>
              <a:ext uri="{FF2B5EF4-FFF2-40B4-BE49-F238E27FC236}">
                <a16:creationId xmlns:a16="http://schemas.microsoft.com/office/drawing/2014/main" id="{C5805E34-2507-8A4D-AC6D-4FA7A5B43F0F}"/>
              </a:ext>
            </a:extLst>
          </p:cNvPr>
          <p:cNvSpPr txBox="1"/>
          <p:nvPr/>
        </p:nvSpPr>
        <p:spPr>
          <a:xfrm>
            <a:off x="2713992" y="5784430"/>
            <a:ext cx="6631944" cy="400110"/>
          </a:xfrm>
          <a:prstGeom prst="rect">
            <a:avLst/>
          </a:prstGeom>
          <a:noFill/>
        </p:spPr>
        <p:txBody>
          <a:bodyPr wrap="none" rtlCol="0">
            <a:spAutoFit/>
          </a:bodyPr>
          <a:lstStyle/>
          <a:p>
            <a:r>
              <a:rPr lang="en-US" sz="2000"/>
              <a:t>Graph 3: Average Movement Time for </a:t>
            </a:r>
            <a:r>
              <a:rPr lang="en-US" sz="2000" err="1"/>
              <a:t>Fitts’</a:t>
            </a:r>
            <a:r>
              <a:rPr lang="en-US" sz="2000"/>
              <a:t> Tapping Task </a:t>
            </a:r>
          </a:p>
        </p:txBody>
      </p:sp>
      <p:sp>
        <p:nvSpPr>
          <p:cNvPr id="13" name="TextBox 12">
            <a:extLst>
              <a:ext uri="{FF2B5EF4-FFF2-40B4-BE49-F238E27FC236}">
                <a16:creationId xmlns:a16="http://schemas.microsoft.com/office/drawing/2014/main" id="{8F3AE2BD-5632-2743-9896-08D117A737A6}"/>
              </a:ext>
            </a:extLst>
          </p:cNvPr>
          <p:cNvSpPr txBox="1"/>
          <p:nvPr/>
        </p:nvSpPr>
        <p:spPr>
          <a:xfrm>
            <a:off x="1818873" y="2349756"/>
            <a:ext cx="797013" cy="276999"/>
          </a:xfrm>
          <a:prstGeom prst="rect">
            <a:avLst/>
          </a:prstGeom>
          <a:noFill/>
        </p:spPr>
        <p:txBody>
          <a:bodyPr wrap="none" rtlCol="0">
            <a:spAutoFit/>
          </a:bodyPr>
          <a:lstStyle/>
          <a:p>
            <a:pPr algn="ctr"/>
            <a:r>
              <a:rPr lang="en-US" sz="1200" b="1"/>
              <a:t>Narrow</a:t>
            </a:r>
          </a:p>
        </p:txBody>
      </p:sp>
      <p:sp>
        <p:nvSpPr>
          <p:cNvPr id="14" name="TextBox 13">
            <a:extLst>
              <a:ext uri="{FF2B5EF4-FFF2-40B4-BE49-F238E27FC236}">
                <a16:creationId xmlns:a16="http://schemas.microsoft.com/office/drawing/2014/main" id="{D9255BAF-2790-9A40-A9A7-1BA6704D352C}"/>
              </a:ext>
            </a:extLst>
          </p:cNvPr>
          <p:cNvSpPr txBox="1"/>
          <p:nvPr/>
        </p:nvSpPr>
        <p:spPr>
          <a:xfrm>
            <a:off x="2394299" y="2808177"/>
            <a:ext cx="848309" cy="276999"/>
          </a:xfrm>
          <a:prstGeom prst="rect">
            <a:avLst/>
          </a:prstGeom>
          <a:noFill/>
        </p:spPr>
        <p:txBody>
          <a:bodyPr wrap="none" rtlCol="0">
            <a:spAutoFit/>
          </a:bodyPr>
          <a:lstStyle/>
          <a:p>
            <a:pPr algn="ctr"/>
            <a:r>
              <a:rPr lang="en-US" sz="1200" b="1"/>
              <a:t>Medium</a:t>
            </a:r>
          </a:p>
        </p:txBody>
      </p:sp>
      <p:sp>
        <p:nvSpPr>
          <p:cNvPr id="15" name="TextBox 14">
            <a:extLst>
              <a:ext uri="{FF2B5EF4-FFF2-40B4-BE49-F238E27FC236}">
                <a16:creationId xmlns:a16="http://schemas.microsoft.com/office/drawing/2014/main" id="{627471CD-104E-E84F-BDFF-E197FDD2BD9B}"/>
              </a:ext>
            </a:extLst>
          </p:cNvPr>
          <p:cNvSpPr txBox="1"/>
          <p:nvPr/>
        </p:nvSpPr>
        <p:spPr>
          <a:xfrm>
            <a:off x="3093397" y="3157712"/>
            <a:ext cx="603050" cy="276999"/>
          </a:xfrm>
          <a:prstGeom prst="rect">
            <a:avLst/>
          </a:prstGeom>
          <a:noFill/>
        </p:spPr>
        <p:txBody>
          <a:bodyPr wrap="none" rtlCol="0">
            <a:spAutoFit/>
          </a:bodyPr>
          <a:lstStyle/>
          <a:p>
            <a:pPr algn="ctr"/>
            <a:r>
              <a:rPr lang="en-US" sz="1200" b="1"/>
              <a:t>Wide</a:t>
            </a:r>
          </a:p>
        </p:txBody>
      </p:sp>
      <p:sp>
        <p:nvSpPr>
          <p:cNvPr id="16" name="TextBox 15">
            <a:extLst>
              <a:ext uri="{FF2B5EF4-FFF2-40B4-BE49-F238E27FC236}">
                <a16:creationId xmlns:a16="http://schemas.microsoft.com/office/drawing/2014/main" id="{CD24DB57-AB2C-1E49-AC55-1C774FCF16AD}"/>
              </a:ext>
            </a:extLst>
          </p:cNvPr>
          <p:cNvSpPr txBox="1"/>
          <p:nvPr/>
        </p:nvSpPr>
        <p:spPr>
          <a:xfrm>
            <a:off x="4867980" y="2095975"/>
            <a:ext cx="797013" cy="276999"/>
          </a:xfrm>
          <a:prstGeom prst="rect">
            <a:avLst/>
          </a:prstGeom>
          <a:noFill/>
        </p:spPr>
        <p:txBody>
          <a:bodyPr wrap="none" rtlCol="0">
            <a:spAutoFit/>
          </a:bodyPr>
          <a:lstStyle/>
          <a:p>
            <a:pPr algn="ctr"/>
            <a:r>
              <a:rPr lang="en-US" sz="1200" b="1"/>
              <a:t>Narrow</a:t>
            </a:r>
          </a:p>
        </p:txBody>
      </p:sp>
      <p:sp>
        <p:nvSpPr>
          <p:cNvPr id="17" name="TextBox 16">
            <a:extLst>
              <a:ext uri="{FF2B5EF4-FFF2-40B4-BE49-F238E27FC236}">
                <a16:creationId xmlns:a16="http://schemas.microsoft.com/office/drawing/2014/main" id="{E0FB5D9E-358D-D240-9B48-8CD26DB5B681}"/>
              </a:ext>
            </a:extLst>
          </p:cNvPr>
          <p:cNvSpPr txBox="1"/>
          <p:nvPr/>
        </p:nvSpPr>
        <p:spPr>
          <a:xfrm>
            <a:off x="5463639" y="2372212"/>
            <a:ext cx="848309" cy="276999"/>
          </a:xfrm>
          <a:prstGeom prst="rect">
            <a:avLst/>
          </a:prstGeom>
          <a:noFill/>
        </p:spPr>
        <p:txBody>
          <a:bodyPr wrap="none" rtlCol="0">
            <a:spAutoFit/>
          </a:bodyPr>
          <a:lstStyle/>
          <a:p>
            <a:pPr algn="ctr"/>
            <a:r>
              <a:rPr lang="en-US" sz="1200" b="1"/>
              <a:t>Medium</a:t>
            </a:r>
          </a:p>
        </p:txBody>
      </p:sp>
      <p:sp>
        <p:nvSpPr>
          <p:cNvPr id="18" name="TextBox 17">
            <a:extLst>
              <a:ext uri="{FF2B5EF4-FFF2-40B4-BE49-F238E27FC236}">
                <a16:creationId xmlns:a16="http://schemas.microsoft.com/office/drawing/2014/main" id="{98EFFBF5-259C-8845-A18D-2988D3294F64}"/>
              </a:ext>
            </a:extLst>
          </p:cNvPr>
          <p:cNvSpPr txBox="1"/>
          <p:nvPr/>
        </p:nvSpPr>
        <p:spPr>
          <a:xfrm>
            <a:off x="6156245" y="2719287"/>
            <a:ext cx="603050" cy="276999"/>
          </a:xfrm>
          <a:prstGeom prst="rect">
            <a:avLst/>
          </a:prstGeom>
          <a:noFill/>
        </p:spPr>
        <p:txBody>
          <a:bodyPr wrap="none" rtlCol="0">
            <a:spAutoFit/>
          </a:bodyPr>
          <a:lstStyle/>
          <a:p>
            <a:pPr algn="ctr"/>
            <a:r>
              <a:rPr lang="en-US" sz="1200" b="1"/>
              <a:t>Wide</a:t>
            </a:r>
          </a:p>
        </p:txBody>
      </p:sp>
      <p:sp>
        <p:nvSpPr>
          <p:cNvPr id="19" name="TextBox 18">
            <a:extLst>
              <a:ext uri="{FF2B5EF4-FFF2-40B4-BE49-F238E27FC236}">
                <a16:creationId xmlns:a16="http://schemas.microsoft.com/office/drawing/2014/main" id="{B1FB5D3A-E7A9-9040-9826-4859F1F21161}"/>
              </a:ext>
            </a:extLst>
          </p:cNvPr>
          <p:cNvSpPr txBox="1"/>
          <p:nvPr/>
        </p:nvSpPr>
        <p:spPr>
          <a:xfrm>
            <a:off x="7930563" y="1699940"/>
            <a:ext cx="797013" cy="276999"/>
          </a:xfrm>
          <a:prstGeom prst="rect">
            <a:avLst/>
          </a:prstGeom>
          <a:noFill/>
        </p:spPr>
        <p:txBody>
          <a:bodyPr wrap="none" rtlCol="0">
            <a:spAutoFit/>
          </a:bodyPr>
          <a:lstStyle/>
          <a:p>
            <a:pPr algn="ctr"/>
            <a:r>
              <a:rPr lang="en-US" sz="1200" b="1"/>
              <a:t>Narrow</a:t>
            </a:r>
          </a:p>
        </p:txBody>
      </p:sp>
      <p:sp>
        <p:nvSpPr>
          <p:cNvPr id="20" name="TextBox 19">
            <a:extLst>
              <a:ext uri="{FF2B5EF4-FFF2-40B4-BE49-F238E27FC236}">
                <a16:creationId xmlns:a16="http://schemas.microsoft.com/office/drawing/2014/main" id="{5607A530-881C-F64E-8FAA-418148C95ECF}"/>
              </a:ext>
            </a:extLst>
          </p:cNvPr>
          <p:cNvSpPr txBox="1"/>
          <p:nvPr/>
        </p:nvSpPr>
        <p:spPr>
          <a:xfrm>
            <a:off x="8504238" y="1970507"/>
            <a:ext cx="848309" cy="276999"/>
          </a:xfrm>
          <a:prstGeom prst="rect">
            <a:avLst/>
          </a:prstGeom>
          <a:noFill/>
        </p:spPr>
        <p:txBody>
          <a:bodyPr wrap="none" rtlCol="0">
            <a:spAutoFit/>
          </a:bodyPr>
          <a:lstStyle/>
          <a:p>
            <a:pPr algn="ctr"/>
            <a:r>
              <a:rPr lang="en-US" sz="1200" b="1"/>
              <a:t>Medium</a:t>
            </a:r>
          </a:p>
        </p:txBody>
      </p:sp>
      <p:sp>
        <p:nvSpPr>
          <p:cNvPr id="21" name="TextBox 20">
            <a:extLst>
              <a:ext uri="{FF2B5EF4-FFF2-40B4-BE49-F238E27FC236}">
                <a16:creationId xmlns:a16="http://schemas.microsoft.com/office/drawing/2014/main" id="{59B48BC2-9B3A-B249-80BB-B93C84AEB1DA}"/>
              </a:ext>
            </a:extLst>
          </p:cNvPr>
          <p:cNvSpPr txBox="1"/>
          <p:nvPr/>
        </p:nvSpPr>
        <p:spPr>
          <a:xfrm>
            <a:off x="9244166" y="2442288"/>
            <a:ext cx="603050" cy="276999"/>
          </a:xfrm>
          <a:prstGeom prst="rect">
            <a:avLst/>
          </a:prstGeom>
          <a:noFill/>
        </p:spPr>
        <p:txBody>
          <a:bodyPr wrap="none" rtlCol="0">
            <a:spAutoFit/>
          </a:bodyPr>
          <a:lstStyle/>
          <a:p>
            <a:pPr algn="ctr"/>
            <a:r>
              <a:rPr lang="en-US" sz="1200" b="1"/>
              <a:t>Wide</a:t>
            </a:r>
          </a:p>
        </p:txBody>
      </p:sp>
      <p:cxnSp>
        <p:nvCxnSpPr>
          <p:cNvPr id="30" name="Straight Arrow Connector 29">
            <a:extLst>
              <a:ext uri="{FF2B5EF4-FFF2-40B4-BE49-F238E27FC236}">
                <a16:creationId xmlns:a16="http://schemas.microsoft.com/office/drawing/2014/main" id="{22948133-C286-3D40-9FFE-E2DA4327BDF4}"/>
              </a:ext>
              <a:ext uri="{C183D7F6-B498-43B3-948B-1728B52AA6E4}">
                <adec:decorative xmlns:adec="http://schemas.microsoft.com/office/drawing/2017/decorative" val="1"/>
              </a:ext>
            </a:extLst>
          </p:cNvPr>
          <p:cNvCxnSpPr>
            <a:cxnSpLocks/>
          </p:cNvCxnSpPr>
          <p:nvPr/>
        </p:nvCxnSpPr>
        <p:spPr>
          <a:xfrm>
            <a:off x="2513337" y="2088506"/>
            <a:ext cx="1290637" cy="771526"/>
          </a:xfrm>
          <a:prstGeom prst="straightConnector1">
            <a:avLst/>
          </a:prstGeom>
          <a:ln w="2857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04E3295-C36F-744F-8BE0-8E3FD05492CC}"/>
              </a:ext>
              <a:ext uri="{C183D7F6-B498-43B3-948B-1728B52AA6E4}">
                <adec:decorative xmlns:adec="http://schemas.microsoft.com/office/drawing/2017/decorative" val="1"/>
              </a:ext>
            </a:extLst>
          </p:cNvPr>
          <p:cNvCxnSpPr>
            <a:cxnSpLocks/>
          </p:cNvCxnSpPr>
          <p:nvPr/>
        </p:nvCxnSpPr>
        <p:spPr>
          <a:xfrm>
            <a:off x="5509729" y="1729754"/>
            <a:ext cx="1290637" cy="771526"/>
          </a:xfrm>
          <a:prstGeom prst="straightConnector1">
            <a:avLst/>
          </a:prstGeom>
          <a:ln w="2857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0EEB5BC-DE99-5C45-9FE1-329D8B6998CE}"/>
              </a:ext>
              <a:ext uri="{C183D7F6-B498-43B3-948B-1728B52AA6E4}">
                <adec:decorative xmlns:adec="http://schemas.microsoft.com/office/drawing/2017/decorative" val="1"/>
              </a:ext>
            </a:extLst>
          </p:cNvPr>
          <p:cNvCxnSpPr>
            <a:cxnSpLocks/>
          </p:cNvCxnSpPr>
          <p:nvPr/>
        </p:nvCxnSpPr>
        <p:spPr>
          <a:xfrm>
            <a:off x="8603616" y="1381038"/>
            <a:ext cx="1290637" cy="771526"/>
          </a:xfrm>
          <a:prstGeom prst="straightConnector1">
            <a:avLst/>
          </a:prstGeom>
          <a:ln w="28575">
            <a:solidFill>
              <a:schemeClr val="accent6">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F77B831-D38D-8647-855A-4CF8153D9EA7}"/>
              </a:ext>
              <a:ext uri="{C183D7F6-B498-43B3-948B-1728B52AA6E4}">
                <adec:decorative xmlns:adec="http://schemas.microsoft.com/office/drawing/2017/decorative" val="1"/>
              </a:ext>
            </a:extLst>
          </p:cNvPr>
          <p:cNvCxnSpPr>
            <a:cxnSpLocks/>
          </p:cNvCxnSpPr>
          <p:nvPr/>
        </p:nvCxnSpPr>
        <p:spPr>
          <a:xfrm flipV="1">
            <a:off x="2133648" y="1255634"/>
            <a:ext cx="7459080" cy="8770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ight Bracket 35">
            <a:extLst>
              <a:ext uri="{FF2B5EF4-FFF2-40B4-BE49-F238E27FC236}">
                <a16:creationId xmlns:a16="http://schemas.microsoft.com/office/drawing/2014/main" id="{BF0F7905-BB22-6C48-A91D-AEBFC486954D}"/>
              </a:ext>
              <a:ext uri="{C183D7F6-B498-43B3-948B-1728B52AA6E4}">
                <adec:decorative xmlns:adec="http://schemas.microsoft.com/office/drawing/2017/decorative" val="1"/>
              </a:ext>
            </a:extLst>
          </p:cNvPr>
          <p:cNvSpPr/>
          <p:nvPr/>
        </p:nvSpPr>
        <p:spPr>
          <a:xfrm rot="16200000" flipH="1">
            <a:off x="2771347" y="4019845"/>
            <a:ext cx="276999" cy="1728000"/>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Right Bracket 36">
            <a:extLst>
              <a:ext uri="{FF2B5EF4-FFF2-40B4-BE49-F238E27FC236}">
                <a16:creationId xmlns:a16="http://schemas.microsoft.com/office/drawing/2014/main" id="{AF26765D-B64A-E740-A2B0-E03003C0FDE3}"/>
              </a:ext>
              <a:ext uri="{C183D7F6-B498-43B3-948B-1728B52AA6E4}">
                <adec:decorative xmlns:adec="http://schemas.microsoft.com/office/drawing/2017/decorative" val="1"/>
              </a:ext>
            </a:extLst>
          </p:cNvPr>
          <p:cNvSpPr/>
          <p:nvPr/>
        </p:nvSpPr>
        <p:spPr>
          <a:xfrm rot="16200000" flipH="1">
            <a:off x="5829105" y="4019056"/>
            <a:ext cx="276999" cy="1728000"/>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8" name="Right Bracket 37">
            <a:extLst>
              <a:ext uri="{FF2B5EF4-FFF2-40B4-BE49-F238E27FC236}">
                <a16:creationId xmlns:a16="http://schemas.microsoft.com/office/drawing/2014/main" id="{A1498E07-B05E-8142-AD29-202B1ABED5D5}"/>
              </a:ext>
              <a:ext uri="{C183D7F6-B498-43B3-948B-1728B52AA6E4}">
                <adec:decorative xmlns:adec="http://schemas.microsoft.com/office/drawing/2017/decorative" val="1"/>
              </a:ext>
            </a:extLst>
          </p:cNvPr>
          <p:cNvSpPr/>
          <p:nvPr/>
        </p:nvSpPr>
        <p:spPr>
          <a:xfrm rot="16200000" flipH="1">
            <a:off x="8891753" y="4019055"/>
            <a:ext cx="276999" cy="1728000"/>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 name="Title 1">
            <a:extLst>
              <a:ext uri="{FF2B5EF4-FFF2-40B4-BE49-F238E27FC236}">
                <a16:creationId xmlns:a16="http://schemas.microsoft.com/office/drawing/2014/main" id="{F23D6163-8319-1E45-811A-7E04CDDCEA63}"/>
              </a:ext>
            </a:extLst>
          </p:cNvPr>
          <p:cNvSpPr>
            <a:spLocks noGrp="1"/>
          </p:cNvSpPr>
          <p:nvPr>
            <p:ph type="title"/>
          </p:nvPr>
        </p:nvSpPr>
        <p:spPr/>
        <p:txBody>
          <a:bodyPr/>
          <a:lstStyle/>
          <a:p>
            <a:r>
              <a:rPr lang="en-US">
                <a:latin typeface="Barlow Condensed ExtraBold" pitchFamily="2" charset="77"/>
              </a:rPr>
              <a:t>Expected Results: </a:t>
            </a:r>
            <a:r>
              <a:rPr lang="en-US" err="1">
                <a:latin typeface="Barlow Condensed ExtraBold" pitchFamily="2" charset="77"/>
              </a:rPr>
              <a:t>Fitts’</a:t>
            </a:r>
            <a:r>
              <a:rPr lang="en-US">
                <a:latin typeface="Barlow Condensed ExtraBold" pitchFamily="2" charset="77"/>
              </a:rPr>
              <a:t> Tapping Task</a:t>
            </a:r>
          </a:p>
        </p:txBody>
      </p:sp>
      <p:sp>
        <p:nvSpPr>
          <p:cNvPr id="28" name="TextBox 27">
            <a:extLst>
              <a:ext uri="{FF2B5EF4-FFF2-40B4-BE49-F238E27FC236}">
                <a16:creationId xmlns:a16="http://schemas.microsoft.com/office/drawing/2014/main" id="{1DF8176D-AF2F-4D70-BE67-23DE82269A35}"/>
              </a:ext>
            </a:extLst>
          </p:cNvPr>
          <p:cNvSpPr txBox="1"/>
          <p:nvPr/>
        </p:nvSpPr>
        <p:spPr>
          <a:xfrm>
            <a:off x="4686784" y="5429944"/>
            <a:ext cx="2701381" cy="338554"/>
          </a:xfrm>
          <a:prstGeom prst="rect">
            <a:avLst/>
          </a:prstGeom>
          <a:noFill/>
        </p:spPr>
        <p:txBody>
          <a:bodyPr wrap="none" lIns="91440" tIns="45720" rIns="91440" bIns="45720" rtlCol="0" anchor="t">
            <a:spAutoFit/>
          </a:bodyPr>
          <a:lstStyle/>
          <a:p>
            <a:pPr algn="ctr"/>
            <a:r>
              <a:rPr lang="en-US" sz="1600"/>
              <a:t>Distance between bars (cm)</a:t>
            </a:r>
          </a:p>
        </p:txBody>
      </p:sp>
    </p:spTree>
    <p:extLst>
      <p:ext uri="{BB962C8B-B14F-4D97-AF65-F5344CB8AC3E}">
        <p14:creationId xmlns:p14="http://schemas.microsoft.com/office/powerpoint/2010/main" val="3337823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A2F8C-A0CD-A140-8756-363ED1E07A49}"/>
              </a:ext>
            </a:extLst>
          </p:cNvPr>
          <p:cNvSpPr txBox="1">
            <a:spLocks/>
          </p:cNvSpPr>
          <p:nvPr/>
        </p:nvSpPr>
        <p:spPr>
          <a:xfrm>
            <a:off x="311135" y="2905990"/>
            <a:ext cx="11569729" cy="104601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pPr algn="ctr"/>
            <a:r>
              <a:rPr lang="en-CA" sz="6000">
                <a:solidFill>
                  <a:schemeClr val="bg1"/>
                </a:solidFill>
                <a:latin typeface="Barlow Condensed ExtraBold" pitchFamily="2" charset="77"/>
              </a:rPr>
              <a:t>NEUROSCIENCE</a:t>
            </a:r>
          </a:p>
        </p:txBody>
      </p:sp>
    </p:spTree>
    <p:extLst>
      <p:ext uri="{BB962C8B-B14F-4D97-AF65-F5344CB8AC3E}">
        <p14:creationId xmlns:p14="http://schemas.microsoft.com/office/powerpoint/2010/main" val="357114433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105A31-C6D8-5546-8265-F10C6A8D756A}"/>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30</a:t>
            </a:fld>
            <a:endParaRPr lang="en-US">
              <a:latin typeface="Barlow Condensed Medium" pitchFamily="2" charset="77"/>
            </a:endParaRPr>
          </a:p>
        </p:txBody>
      </p:sp>
      <p:sp>
        <p:nvSpPr>
          <p:cNvPr id="6" name="TextBox 5">
            <a:extLst>
              <a:ext uri="{FF2B5EF4-FFF2-40B4-BE49-F238E27FC236}">
                <a16:creationId xmlns:a16="http://schemas.microsoft.com/office/drawing/2014/main" id="{88CBC9CD-889C-114A-B1CB-404770AD7D82}"/>
              </a:ext>
            </a:extLst>
          </p:cNvPr>
          <p:cNvSpPr txBox="1"/>
          <p:nvPr/>
        </p:nvSpPr>
        <p:spPr>
          <a:xfrm>
            <a:off x="358863" y="2503211"/>
            <a:ext cx="2143125" cy="954107"/>
          </a:xfrm>
          <a:prstGeom prst="rect">
            <a:avLst/>
          </a:prstGeom>
          <a:noFill/>
        </p:spPr>
        <p:txBody>
          <a:bodyPr wrap="square" lIns="91440" tIns="45720" rIns="91440" bIns="45720" rtlCol="0" anchor="t">
            <a:spAutoFit/>
          </a:bodyPr>
          <a:lstStyle/>
          <a:p>
            <a:pPr algn="ctr"/>
            <a:r>
              <a:rPr lang="en-CA" sz="2800">
                <a:solidFill>
                  <a:schemeClr val="accent4"/>
                </a:solidFill>
                <a:latin typeface="Calibri"/>
                <a:cs typeface="Calibri"/>
              </a:rPr>
              <a:t>↑</a:t>
            </a:r>
            <a:r>
              <a:rPr lang="en-CA" sz="2800">
                <a:latin typeface="Calibri"/>
                <a:cs typeface="Calibri"/>
              </a:rPr>
              <a:t> Amplitude </a:t>
            </a:r>
            <a:endParaRPr lang="en-CA" sz="2800"/>
          </a:p>
        </p:txBody>
      </p:sp>
      <p:sp>
        <p:nvSpPr>
          <p:cNvPr id="7" name="TextBox 6">
            <a:extLst>
              <a:ext uri="{FF2B5EF4-FFF2-40B4-BE49-F238E27FC236}">
                <a16:creationId xmlns:a16="http://schemas.microsoft.com/office/drawing/2014/main" id="{5FEE0D58-4A3B-9A49-9AA0-E9E780A3BC13}"/>
              </a:ext>
            </a:extLst>
          </p:cNvPr>
          <p:cNvSpPr txBox="1"/>
          <p:nvPr/>
        </p:nvSpPr>
        <p:spPr>
          <a:xfrm>
            <a:off x="3292022" y="2467187"/>
            <a:ext cx="2914650" cy="954107"/>
          </a:xfrm>
          <a:prstGeom prst="rect">
            <a:avLst/>
          </a:prstGeom>
          <a:noFill/>
        </p:spPr>
        <p:txBody>
          <a:bodyPr wrap="square" lIns="91440" tIns="45720" rIns="91440" bIns="45720" rtlCol="0" anchor="t">
            <a:spAutoFit/>
          </a:bodyPr>
          <a:lstStyle/>
          <a:p>
            <a:pPr algn="ctr"/>
            <a:r>
              <a:rPr lang="en-CA" sz="2800">
                <a:solidFill>
                  <a:schemeClr val="accent4"/>
                </a:solidFill>
                <a:latin typeface="Calibri"/>
                <a:cs typeface="Calibri"/>
              </a:rPr>
              <a:t>↑</a:t>
            </a:r>
            <a:r>
              <a:rPr lang="en-CA" sz="2800">
                <a:latin typeface="Calibri"/>
                <a:cs typeface="Calibri"/>
              </a:rPr>
              <a:t> Movement Time </a:t>
            </a:r>
            <a:endParaRPr lang="en-CA" sz="2800"/>
          </a:p>
        </p:txBody>
      </p:sp>
      <p:sp>
        <p:nvSpPr>
          <p:cNvPr id="8" name="TextBox 7">
            <a:extLst>
              <a:ext uri="{FF2B5EF4-FFF2-40B4-BE49-F238E27FC236}">
                <a16:creationId xmlns:a16="http://schemas.microsoft.com/office/drawing/2014/main" id="{562B001C-347B-0A4F-B937-0EA689CB0AE3}"/>
              </a:ext>
            </a:extLst>
          </p:cNvPr>
          <p:cNvSpPr txBox="1"/>
          <p:nvPr/>
        </p:nvSpPr>
        <p:spPr>
          <a:xfrm>
            <a:off x="3292022" y="4151717"/>
            <a:ext cx="2914650" cy="954107"/>
          </a:xfrm>
          <a:prstGeom prst="rect">
            <a:avLst/>
          </a:prstGeom>
          <a:noFill/>
        </p:spPr>
        <p:txBody>
          <a:bodyPr wrap="square" lIns="91440" tIns="45720" rIns="91440" bIns="45720" rtlCol="0" anchor="t">
            <a:spAutoFit/>
          </a:bodyPr>
          <a:lstStyle/>
          <a:p>
            <a:pPr algn="ctr"/>
            <a:r>
              <a:rPr lang="en-CA" sz="2800">
                <a:solidFill>
                  <a:schemeClr val="accent4"/>
                </a:solidFill>
                <a:latin typeface="Calibri"/>
                <a:cs typeface="Calibri"/>
              </a:rPr>
              <a:t>↓</a:t>
            </a:r>
            <a:r>
              <a:rPr lang="en-CA" sz="2800">
                <a:latin typeface="Calibri"/>
                <a:cs typeface="Calibri"/>
              </a:rPr>
              <a:t> Movement Time </a:t>
            </a:r>
            <a:endParaRPr lang="en-CA" sz="2800"/>
          </a:p>
        </p:txBody>
      </p:sp>
      <p:cxnSp>
        <p:nvCxnSpPr>
          <p:cNvPr id="10" name="Straight Arrow Connector 9">
            <a:extLst>
              <a:ext uri="{FF2B5EF4-FFF2-40B4-BE49-F238E27FC236}">
                <a16:creationId xmlns:a16="http://schemas.microsoft.com/office/drawing/2014/main" id="{07F10D8D-C1E8-9A4C-894C-3365A7F0D283}"/>
              </a:ext>
              <a:ext uri="{C183D7F6-B498-43B3-948B-1728B52AA6E4}">
                <adec:decorative xmlns:adec="http://schemas.microsoft.com/office/drawing/2017/decorative" val="1"/>
              </a:ext>
            </a:extLst>
          </p:cNvPr>
          <p:cNvCxnSpPr>
            <a:cxnSpLocks/>
          </p:cNvCxnSpPr>
          <p:nvPr/>
        </p:nvCxnSpPr>
        <p:spPr>
          <a:xfrm>
            <a:off x="2674250" y="2767021"/>
            <a:ext cx="39287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77339DC-B0D5-D04A-800C-1D4ECBB9272C}"/>
              </a:ext>
            </a:extLst>
          </p:cNvPr>
          <p:cNvSpPr txBox="1"/>
          <p:nvPr/>
        </p:nvSpPr>
        <p:spPr>
          <a:xfrm>
            <a:off x="259882" y="4151717"/>
            <a:ext cx="2914650" cy="523220"/>
          </a:xfrm>
          <a:prstGeom prst="rect">
            <a:avLst/>
          </a:prstGeom>
          <a:noFill/>
        </p:spPr>
        <p:txBody>
          <a:bodyPr wrap="square" lIns="91440" tIns="45720" rIns="91440" bIns="45720" rtlCol="0" anchor="t">
            <a:spAutoFit/>
          </a:bodyPr>
          <a:lstStyle/>
          <a:p>
            <a:pPr algn="ctr"/>
            <a:r>
              <a:rPr lang="en-CA" sz="2800">
                <a:solidFill>
                  <a:schemeClr val="accent4"/>
                </a:solidFill>
                <a:latin typeface="Calibri"/>
                <a:cs typeface="Calibri"/>
              </a:rPr>
              <a:t>↑</a:t>
            </a:r>
            <a:r>
              <a:rPr lang="en-CA" sz="2800">
                <a:latin typeface="Calibri"/>
                <a:cs typeface="Calibri"/>
              </a:rPr>
              <a:t> Width</a:t>
            </a:r>
            <a:endParaRPr lang="en-CA" sz="2800"/>
          </a:p>
        </p:txBody>
      </p:sp>
      <p:cxnSp>
        <p:nvCxnSpPr>
          <p:cNvPr id="15" name="Straight Arrow Connector 14">
            <a:extLst>
              <a:ext uri="{FF2B5EF4-FFF2-40B4-BE49-F238E27FC236}">
                <a16:creationId xmlns:a16="http://schemas.microsoft.com/office/drawing/2014/main" id="{0A462A31-456D-5C48-B4BF-009ACEC7E7B9}"/>
              </a:ext>
              <a:ext uri="{C183D7F6-B498-43B3-948B-1728B52AA6E4}">
                <adec:decorative xmlns:adec="http://schemas.microsoft.com/office/drawing/2017/decorative" val="1"/>
              </a:ext>
            </a:extLst>
          </p:cNvPr>
          <p:cNvCxnSpPr>
            <a:cxnSpLocks/>
          </p:cNvCxnSpPr>
          <p:nvPr/>
        </p:nvCxnSpPr>
        <p:spPr>
          <a:xfrm>
            <a:off x="2664171" y="4445497"/>
            <a:ext cx="39287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DFDA807-DC3C-894E-A1C3-F5C691B25844}"/>
              </a:ext>
            </a:extLst>
          </p:cNvPr>
          <p:cNvSpPr/>
          <p:nvPr/>
        </p:nvSpPr>
        <p:spPr>
          <a:xfrm>
            <a:off x="6778298" y="5453095"/>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FITTS’ LAW</a:t>
            </a:r>
          </a:p>
        </p:txBody>
      </p:sp>
      <p:pic>
        <p:nvPicPr>
          <p:cNvPr id="9" name="Picture 8" descr="Diagram showing 2 large circles at the top that are close together. There is a line drawn connecting the centres of the two circles to demonstrate the amplitude. There are two small circles at the bottom that are far apart. There is a another line drawn connecting the centres of the two circles to demonstrate the amplitude. ">
            <a:extLst>
              <a:ext uri="{FF2B5EF4-FFF2-40B4-BE49-F238E27FC236}">
                <a16:creationId xmlns:a16="http://schemas.microsoft.com/office/drawing/2014/main" id="{AFCCF3CB-B0E5-1C4E-A491-4B3F619CD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298" y="1975130"/>
            <a:ext cx="4774669" cy="3329517"/>
          </a:xfrm>
          <a:prstGeom prst="rect">
            <a:avLst/>
          </a:prstGeom>
        </p:spPr>
      </p:pic>
      <p:sp>
        <p:nvSpPr>
          <p:cNvPr id="2" name="Title 1">
            <a:extLst>
              <a:ext uri="{FF2B5EF4-FFF2-40B4-BE49-F238E27FC236}">
                <a16:creationId xmlns:a16="http://schemas.microsoft.com/office/drawing/2014/main" id="{EB2E4CE5-9922-1C4D-B483-34C0222242BA}"/>
              </a:ext>
            </a:extLst>
          </p:cNvPr>
          <p:cNvSpPr>
            <a:spLocks noGrp="1"/>
          </p:cNvSpPr>
          <p:nvPr>
            <p:ph type="title"/>
          </p:nvPr>
        </p:nvSpPr>
        <p:spPr>
          <a:xfrm>
            <a:off x="259882" y="487193"/>
            <a:ext cx="11569729" cy="895927"/>
          </a:xfrm>
        </p:spPr>
        <p:txBody>
          <a:bodyPr>
            <a:normAutofit/>
          </a:bodyPr>
          <a:lstStyle/>
          <a:p>
            <a:r>
              <a:rPr lang="en-US">
                <a:latin typeface="Barlow Condensed ExtraBold" pitchFamily="2" charset="77"/>
              </a:rPr>
              <a:t>Expected Results: </a:t>
            </a:r>
            <a:r>
              <a:rPr lang="en-US" err="1">
                <a:latin typeface="Barlow Condensed ExtraBold" pitchFamily="2" charset="77"/>
              </a:rPr>
              <a:t>Fitts’</a:t>
            </a:r>
            <a:r>
              <a:rPr lang="en-US">
                <a:latin typeface="Barlow Condensed ExtraBold" pitchFamily="2" charset="77"/>
              </a:rPr>
              <a:t> Tapping Task Movement Time</a:t>
            </a:r>
          </a:p>
        </p:txBody>
      </p:sp>
      <p:pic>
        <p:nvPicPr>
          <p:cNvPr id="3" name="Graphic 3" descr="Soccer ball with solid fill">
            <a:extLst>
              <a:ext uri="{FF2B5EF4-FFF2-40B4-BE49-F238E27FC236}">
                <a16:creationId xmlns:a16="http://schemas.microsoft.com/office/drawing/2014/main" id="{DBFBB199-2D29-4F7F-9F84-BE6C0615B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0180" y="4381938"/>
            <a:ext cx="756744" cy="783019"/>
          </a:xfrm>
          <a:prstGeom prst="rect">
            <a:avLst/>
          </a:prstGeom>
        </p:spPr>
      </p:pic>
      <p:pic>
        <p:nvPicPr>
          <p:cNvPr id="4" name="Graphic 12" descr="Soccer ball with solid fill">
            <a:extLst>
              <a:ext uri="{FF2B5EF4-FFF2-40B4-BE49-F238E27FC236}">
                <a16:creationId xmlns:a16="http://schemas.microsoft.com/office/drawing/2014/main" id="{F2820FFF-2211-4F2D-AF76-51C8A0262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89834" y="4399455"/>
            <a:ext cx="756745" cy="756745"/>
          </a:xfrm>
          <a:prstGeom prst="rect">
            <a:avLst/>
          </a:prstGeom>
        </p:spPr>
      </p:pic>
      <p:pic>
        <p:nvPicPr>
          <p:cNvPr id="13" name="Graphic 13" descr="Soccer ball with solid fill">
            <a:extLst>
              <a:ext uri="{FF2B5EF4-FFF2-40B4-BE49-F238E27FC236}">
                <a16:creationId xmlns:a16="http://schemas.microsoft.com/office/drawing/2014/main" id="{59A9D702-D13E-4C10-AFB4-05246D66C6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2317" y="1771869"/>
            <a:ext cx="1895365" cy="1904124"/>
          </a:xfrm>
          <a:prstGeom prst="rect">
            <a:avLst/>
          </a:prstGeom>
        </p:spPr>
      </p:pic>
      <p:pic>
        <p:nvPicPr>
          <p:cNvPr id="14" name="Graphic 15" descr="Soccer ball with solid fill">
            <a:extLst>
              <a:ext uri="{FF2B5EF4-FFF2-40B4-BE49-F238E27FC236}">
                <a16:creationId xmlns:a16="http://schemas.microsoft.com/office/drawing/2014/main" id="{B95E2B25-2844-44ED-B91D-CAB87B977B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7766" y="1771869"/>
            <a:ext cx="1895365" cy="1904124"/>
          </a:xfrm>
          <a:prstGeom prst="rect">
            <a:avLst/>
          </a:prstGeom>
        </p:spPr>
      </p:pic>
      <p:sp>
        <p:nvSpPr>
          <p:cNvPr id="16" name="TextBox 15">
            <a:extLst>
              <a:ext uri="{FF2B5EF4-FFF2-40B4-BE49-F238E27FC236}">
                <a16:creationId xmlns:a16="http://schemas.microsoft.com/office/drawing/2014/main" id="{A303F95C-3893-4049-8BD3-34B5DB9130ED}"/>
              </a:ext>
            </a:extLst>
          </p:cNvPr>
          <p:cNvSpPr txBox="1"/>
          <p:nvPr/>
        </p:nvSpPr>
        <p:spPr>
          <a:xfrm>
            <a:off x="7912538" y="25785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5F64"/>
                </a:solidFill>
              </a:rPr>
              <a:t>X</a:t>
            </a:r>
          </a:p>
        </p:txBody>
      </p:sp>
      <p:sp>
        <p:nvSpPr>
          <p:cNvPr id="17" name="TextBox 16">
            <a:extLst>
              <a:ext uri="{FF2B5EF4-FFF2-40B4-BE49-F238E27FC236}">
                <a16:creationId xmlns:a16="http://schemas.microsoft.com/office/drawing/2014/main" id="{3AF1A8A1-9A9A-47C8-A8DC-8B25235C7851}"/>
              </a:ext>
            </a:extLst>
          </p:cNvPr>
          <p:cNvSpPr txBox="1"/>
          <p:nvPr/>
        </p:nvSpPr>
        <p:spPr>
          <a:xfrm>
            <a:off x="9982309" y="25812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5F64"/>
                </a:solidFill>
              </a:rPr>
              <a:t>X</a:t>
            </a:r>
          </a:p>
        </p:txBody>
      </p:sp>
      <p:sp>
        <p:nvSpPr>
          <p:cNvPr id="18" name="TextBox 17">
            <a:extLst>
              <a:ext uri="{FF2B5EF4-FFF2-40B4-BE49-F238E27FC236}">
                <a16:creationId xmlns:a16="http://schemas.microsoft.com/office/drawing/2014/main" id="{899B48CC-A795-48FA-BEC7-8EBCA7D49BD0}"/>
              </a:ext>
            </a:extLst>
          </p:cNvPr>
          <p:cNvSpPr txBox="1"/>
          <p:nvPr/>
        </p:nvSpPr>
        <p:spPr>
          <a:xfrm>
            <a:off x="6902013" y="459849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5F64"/>
                </a:solidFill>
              </a:rPr>
              <a:t>X</a:t>
            </a:r>
          </a:p>
        </p:txBody>
      </p:sp>
      <p:sp>
        <p:nvSpPr>
          <p:cNvPr id="19" name="TextBox 18">
            <a:extLst>
              <a:ext uri="{FF2B5EF4-FFF2-40B4-BE49-F238E27FC236}">
                <a16:creationId xmlns:a16="http://schemas.microsoft.com/office/drawing/2014/main" id="{5E4260B3-B0AD-4D88-8C7D-647C228F33E8}"/>
              </a:ext>
            </a:extLst>
          </p:cNvPr>
          <p:cNvSpPr txBox="1"/>
          <p:nvPr/>
        </p:nvSpPr>
        <p:spPr>
          <a:xfrm>
            <a:off x="11038818" y="460123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5F64"/>
                </a:solidFill>
              </a:rPr>
              <a:t>X</a:t>
            </a:r>
          </a:p>
        </p:txBody>
      </p:sp>
    </p:spTree>
    <p:extLst>
      <p:ext uri="{BB962C8B-B14F-4D97-AF65-F5344CB8AC3E}">
        <p14:creationId xmlns:p14="http://schemas.microsoft.com/office/powerpoint/2010/main" val="300776514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76BF43-DF3D-8C48-BBC8-E152A4C683F8}"/>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31</a:t>
            </a:fld>
            <a:endParaRPr lang="en-US">
              <a:latin typeface="Barlow Condensed Medium" pitchFamily="2" charset="77"/>
            </a:endParaRPr>
          </a:p>
        </p:txBody>
      </p:sp>
      <p:graphicFrame>
        <p:nvGraphicFramePr>
          <p:cNvPr id="6" name="Content Placeholder 2">
            <a:extLst>
              <a:ext uri="{FF2B5EF4-FFF2-40B4-BE49-F238E27FC236}">
                <a16:creationId xmlns:a16="http://schemas.microsoft.com/office/drawing/2014/main" id="{C869A715-235D-2A43-8384-FDE6DD5CB53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17951653"/>
              </p:ext>
            </p:extLst>
          </p:nvPr>
        </p:nvGraphicFramePr>
        <p:xfrm>
          <a:off x="260350" y="1430338"/>
          <a:ext cx="11569700"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4846C1-628B-3B4A-8F9D-F313B0DF2DF2}"/>
              </a:ext>
            </a:extLst>
          </p:cNvPr>
          <p:cNvSpPr>
            <a:spLocks noGrp="1"/>
          </p:cNvSpPr>
          <p:nvPr>
            <p:ph type="title"/>
          </p:nvPr>
        </p:nvSpPr>
        <p:spPr/>
        <p:txBody>
          <a:bodyPr/>
          <a:lstStyle/>
          <a:p>
            <a:r>
              <a:rPr lang="en-US">
                <a:latin typeface="Barlow Condensed ExtraBold" pitchFamily="2" charset="77"/>
              </a:rPr>
              <a:t>Discussion Questions</a:t>
            </a:r>
          </a:p>
        </p:txBody>
      </p:sp>
    </p:spTree>
    <p:extLst>
      <p:ext uri="{BB962C8B-B14F-4D97-AF65-F5344CB8AC3E}">
        <p14:creationId xmlns:p14="http://schemas.microsoft.com/office/powerpoint/2010/main" val="334483186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C8124B-90FB-8D4F-AD45-05AD7B2ECA9D}"/>
              </a:ext>
            </a:extLst>
          </p:cNvPr>
          <p:cNvSpPr txBox="1">
            <a:spLocks/>
          </p:cNvSpPr>
          <p:nvPr/>
        </p:nvSpPr>
        <p:spPr>
          <a:xfrm>
            <a:off x="311135" y="2905990"/>
            <a:ext cx="11569729" cy="104601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pPr algn="ctr"/>
            <a:r>
              <a:rPr lang="en-US" sz="6000">
                <a:solidFill>
                  <a:schemeClr val="bg1"/>
                </a:solidFill>
                <a:latin typeface="Barlow Condensed ExtraBold"/>
              </a:rPr>
              <a:t>AUTOMATICITY</a:t>
            </a:r>
          </a:p>
        </p:txBody>
      </p:sp>
    </p:spTree>
    <p:extLst>
      <p:ext uri="{BB962C8B-B14F-4D97-AF65-F5344CB8AC3E}">
        <p14:creationId xmlns:p14="http://schemas.microsoft.com/office/powerpoint/2010/main" val="285725817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C40C-8FAC-FF46-A3A2-FDF0AD22B63B}"/>
              </a:ext>
            </a:extLst>
          </p:cNvPr>
          <p:cNvSpPr>
            <a:spLocks noGrp="1"/>
          </p:cNvSpPr>
          <p:nvPr>
            <p:ph type="title"/>
          </p:nvPr>
        </p:nvSpPr>
        <p:spPr/>
        <p:txBody>
          <a:bodyPr/>
          <a:lstStyle/>
          <a:p>
            <a:r>
              <a:rPr lang="en-US">
                <a:latin typeface="Barlow Condensed ExtraBold" pitchFamily="2" charset="77"/>
              </a:rPr>
              <a:t>Automaticity</a:t>
            </a:r>
          </a:p>
        </p:txBody>
      </p:sp>
      <p:sp>
        <p:nvSpPr>
          <p:cNvPr id="6" name="Content Placeholder 9">
            <a:extLst>
              <a:ext uri="{FF2B5EF4-FFF2-40B4-BE49-F238E27FC236}">
                <a16:creationId xmlns:a16="http://schemas.microsoft.com/office/drawing/2014/main" id="{2B19F120-981E-CA4E-AB0F-F4BBB1064A9F}"/>
              </a:ext>
            </a:extLst>
          </p:cNvPr>
          <p:cNvSpPr>
            <a:spLocks noGrp="1"/>
          </p:cNvSpPr>
          <p:nvPr>
            <p:ph idx="1"/>
          </p:nvPr>
        </p:nvSpPr>
        <p:spPr>
          <a:xfrm>
            <a:off x="982662" y="1979663"/>
            <a:ext cx="5328118" cy="3167170"/>
          </a:xfrm>
        </p:spPr>
        <p:txBody>
          <a:bodyPr vert="horz" lIns="91440" tIns="45720" rIns="91440" bIns="45720" rtlCol="0" anchor="t">
            <a:normAutofit/>
          </a:bodyPr>
          <a:lstStyle/>
          <a:p>
            <a:pPr marL="0" indent="0">
              <a:buNone/>
            </a:pPr>
            <a:r>
              <a:rPr lang="en-US" sz="2800"/>
              <a:t>The ability to perform a task with little to no conscious control</a:t>
            </a:r>
          </a:p>
          <a:p>
            <a:r>
              <a:rPr lang="en-US"/>
              <a:t>Measure of learning</a:t>
            </a:r>
          </a:p>
          <a:p>
            <a:r>
              <a:rPr lang="en-US"/>
              <a:t>How do we determine whether a task is automatic or not?</a:t>
            </a:r>
          </a:p>
        </p:txBody>
      </p:sp>
      <p:sp>
        <p:nvSpPr>
          <p:cNvPr id="5" name="Slide Number Placeholder 4">
            <a:extLst>
              <a:ext uri="{FF2B5EF4-FFF2-40B4-BE49-F238E27FC236}">
                <a16:creationId xmlns:a16="http://schemas.microsoft.com/office/drawing/2014/main" id="{BE13F3C2-A850-CA48-ADC4-8A0DFFE27285}"/>
              </a:ext>
            </a:extLst>
          </p:cNvPr>
          <p:cNvSpPr>
            <a:spLocks noGrp="1"/>
          </p:cNvSpPr>
          <p:nvPr>
            <p:ph type="sldNum" sz="quarter" idx="12"/>
          </p:nvPr>
        </p:nvSpPr>
        <p:spPr/>
        <p:txBody>
          <a:bodyPr/>
          <a:lstStyle/>
          <a:p>
            <a:r>
              <a:rPr lang="en-US"/>
              <a:t>PAGE  </a:t>
            </a:r>
            <a:fld id="{93005692-73BE-493E-93AB-ECD6027A7652}" type="slidenum">
              <a:rPr lang="en-US" smtClean="0"/>
              <a:pPr/>
              <a:t>33</a:t>
            </a:fld>
            <a:endParaRPr lang="en-US"/>
          </a:p>
        </p:txBody>
      </p:sp>
      <p:sp>
        <p:nvSpPr>
          <p:cNvPr id="3" name="Rectangle 2">
            <a:extLst>
              <a:ext uri="{FF2B5EF4-FFF2-40B4-BE49-F238E27FC236}">
                <a16:creationId xmlns:a16="http://schemas.microsoft.com/office/drawing/2014/main" id="{43DDDFF1-F868-E145-9834-10C679ADACA0}"/>
              </a:ext>
            </a:extLst>
          </p:cNvPr>
          <p:cNvSpPr/>
          <p:nvPr/>
        </p:nvSpPr>
        <p:spPr>
          <a:xfrm>
            <a:off x="6692024" y="4888130"/>
            <a:ext cx="4809330" cy="246221"/>
          </a:xfrm>
          <a:prstGeom prst="rect">
            <a:avLst/>
          </a:prstGeom>
        </p:spPr>
        <p:txBody>
          <a:bodyPr wrap="none" lIns="91440" tIns="45720" rIns="91440" bIns="45720" anchor="t">
            <a:spAutoFit/>
          </a:bodyPr>
          <a:lstStyle/>
          <a:p>
            <a:r>
              <a:rPr lang="en-US" sz="1000">
                <a:ea typeface="+mn-lt"/>
                <a:cs typeface="+mn-lt"/>
                <a:hlinkClick r:id="rId3"/>
              </a:rPr>
              <a:t>Automaticity</a:t>
            </a:r>
            <a:r>
              <a:rPr lang="en-US" sz="1000">
                <a:ea typeface="+mn-lt"/>
                <a:cs typeface="+mn-lt"/>
                <a:hlinkClick r:id="rId3">
                  <a:extLst>
                    <a:ext uri="{A12FA001-AC4F-418D-AE19-62706E023703}">
                      <ahyp:hlinkClr xmlns:ahyp="http://schemas.microsoft.com/office/drawing/2018/hyperlinkcolor" val="tx"/>
                    </a:ext>
                  </a:extLst>
                </a:hlinkClick>
              </a:rPr>
              <a:t>: When People Do Things Automatically - The World of Work Project</a:t>
            </a:r>
            <a:endParaRPr lang="en-US"/>
          </a:p>
        </p:txBody>
      </p:sp>
      <p:pic>
        <p:nvPicPr>
          <p:cNvPr id="1028" name="Picture 4" descr="Two hands playing the piano">
            <a:extLst>
              <a:ext uri="{FF2B5EF4-FFF2-40B4-BE49-F238E27FC236}">
                <a16:creationId xmlns:a16="http://schemas.microsoft.com/office/drawing/2014/main" id="{AFC3E1EB-A52A-4981-A1E7-6623529A5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685" y="1922166"/>
            <a:ext cx="4447086" cy="296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58922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56AE-EEA7-D748-91DC-C717979506CF}"/>
              </a:ext>
            </a:extLst>
          </p:cNvPr>
          <p:cNvSpPr>
            <a:spLocks noGrp="1"/>
          </p:cNvSpPr>
          <p:nvPr>
            <p:ph type="title"/>
          </p:nvPr>
        </p:nvSpPr>
        <p:spPr/>
        <p:txBody>
          <a:bodyPr>
            <a:normAutofit/>
          </a:bodyPr>
          <a:lstStyle/>
          <a:p>
            <a:r>
              <a:rPr lang="en-US">
                <a:latin typeface="Barlow Condensed ExtraBold" pitchFamily="2" charset="77"/>
              </a:rPr>
              <a:t>Measuring Automaticity: Dual-Task Paradigm</a:t>
            </a:r>
            <a:endParaRPr lang="en-US"/>
          </a:p>
        </p:txBody>
      </p:sp>
      <p:sp>
        <p:nvSpPr>
          <p:cNvPr id="6" name="Content Placeholder 9">
            <a:extLst>
              <a:ext uri="{FF2B5EF4-FFF2-40B4-BE49-F238E27FC236}">
                <a16:creationId xmlns:a16="http://schemas.microsoft.com/office/drawing/2014/main" id="{C8EAB973-079A-5A4F-AAC1-C07382DEFD66}"/>
              </a:ext>
            </a:extLst>
          </p:cNvPr>
          <p:cNvSpPr>
            <a:spLocks noGrp="1"/>
          </p:cNvSpPr>
          <p:nvPr>
            <p:ph idx="1"/>
          </p:nvPr>
        </p:nvSpPr>
        <p:spPr>
          <a:xfrm>
            <a:off x="659244" y="1535113"/>
            <a:ext cx="5328117" cy="4595117"/>
          </a:xfrm>
        </p:spPr>
        <p:txBody>
          <a:bodyPr vert="horz" lIns="91440" tIns="45720" rIns="91440" bIns="45720" rtlCol="0" anchor="t">
            <a:normAutofit/>
          </a:bodyPr>
          <a:lstStyle/>
          <a:p>
            <a:pPr marL="0" indent="0">
              <a:buNone/>
            </a:pPr>
            <a:r>
              <a:rPr lang="en-US" sz="2800" b="1"/>
              <a:t>Dual-Task: </a:t>
            </a:r>
            <a:r>
              <a:rPr lang="en-US" sz="2800"/>
              <a:t>A task is performed, and a second task is added (multi-tasking)</a:t>
            </a:r>
          </a:p>
          <a:p>
            <a:r>
              <a:rPr lang="en-US"/>
              <a:t>If task 1 is automatic, response time should not increase despite the addition of task 2</a:t>
            </a:r>
          </a:p>
          <a:p>
            <a:r>
              <a:rPr lang="en-US"/>
              <a:t>If task 1 response time increases with addition of task 2, task 1 may not be automatic</a:t>
            </a:r>
          </a:p>
        </p:txBody>
      </p:sp>
      <p:sp>
        <p:nvSpPr>
          <p:cNvPr id="5" name="Slide Number Placeholder 4">
            <a:extLst>
              <a:ext uri="{FF2B5EF4-FFF2-40B4-BE49-F238E27FC236}">
                <a16:creationId xmlns:a16="http://schemas.microsoft.com/office/drawing/2014/main" id="{CD5428A9-6B57-4145-9297-E004481095DC}"/>
              </a:ext>
            </a:extLst>
          </p:cNvPr>
          <p:cNvSpPr>
            <a:spLocks noGrp="1"/>
          </p:cNvSpPr>
          <p:nvPr>
            <p:ph type="sldNum" sz="quarter" idx="12"/>
          </p:nvPr>
        </p:nvSpPr>
        <p:spPr/>
        <p:txBody>
          <a:bodyPr/>
          <a:lstStyle/>
          <a:p>
            <a:r>
              <a:rPr lang="en-US"/>
              <a:t>PAGE  </a:t>
            </a:r>
            <a:fld id="{93005692-73BE-493E-93AB-ECD6027A7652}" type="slidenum">
              <a:rPr lang="en-US" smtClean="0"/>
              <a:pPr/>
              <a:t>34</a:t>
            </a:fld>
            <a:endParaRPr lang="en-US"/>
          </a:p>
        </p:txBody>
      </p:sp>
      <p:sp>
        <p:nvSpPr>
          <p:cNvPr id="3" name="TextBox 2">
            <a:extLst>
              <a:ext uri="{FF2B5EF4-FFF2-40B4-BE49-F238E27FC236}">
                <a16:creationId xmlns:a16="http://schemas.microsoft.com/office/drawing/2014/main" id="{E9BCC6CD-88E0-FA48-8287-CBC98C4C114E}"/>
              </a:ext>
            </a:extLst>
          </p:cNvPr>
          <p:cNvSpPr txBox="1"/>
          <p:nvPr/>
        </p:nvSpPr>
        <p:spPr>
          <a:xfrm>
            <a:off x="6604000" y="5539288"/>
            <a:ext cx="3260829" cy="246221"/>
          </a:xfrm>
          <a:prstGeom prst="rect">
            <a:avLst/>
          </a:prstGeom>
          <a:noFill/>
        </p:spPr>
        <p:txBody>
          <a:bodyPr wrap="none" rtlCol="0">
            <a:spAutoFit/>
          </a:bodyPr>
          <a:lstStyle/>
          <a:p>
            <a:r>
              <a:rPr lang="en-CA" sz="1000">
                <a:hlinkClick r:id="rId3"/>
              </a:rPr>
              <a:t>"April10 033"</a:t>
            </a:r>
            <a:r>
              <a:rPr lang="en-CA" sz="1000"/>
              <a:t> by </a:t>
            </a:r>
            <a:r>
              <a:rPr lang="en-CA" sz="1000">
                <a:hlinkClick r:id="rId4"/>
              </a:rPr>
              <a:t>Lord Jim</a:t>
            </a:r>
            <a:r>
              <a:rPr lang="en-CA" sz="1000"/>
              <a:t> is licensed under </a:t>
            </a:r>
            <a:r>
              <a:rPr lang="en-CA" sz="1000">
                <a:hlinkClick r:id="rId5"/>
              </a:rPr>
              <a:t>CC BY 2.0</a:t>
            </a:r>
            <a:endParaRPr lang="en-US" sz="1000"/>
          </a:p>
        </p:txBody>
      </p:sp>
      <p:pic>
        <p:nvPicPr>
          <p:cNvPr id="9" name="Picture 8" descr="Person texting while driving.">
            <a:extLst>
              <a:ext uri="{FF2B5EF4-FFF2-40B4-BE49-F238E27FC236}">
                <a16:creationId xmlns:a16="http://schemas.microsoft.com/office/drawing/2014/main" id="{265187D2-E238-D84E-84AD-D206512914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667" y="1789668"/>
            <a:ext cx="4928756" cy="3285837"/>
          </a:xfrm>
          <a:prstGeom prst="rect">
            <a:avLst/>
          </a:prstGeom>
        </p:spPr>
      </p:pic>
      <p:sp>
        <p:nvSpPr>
          <p:cNvPr id="10" name="Rectangle 9">
            <a:extLst>
              <a:ext uri="{FF2B5EF4-FFF2-40B4-BE49-F238E27FC236}">
                <a16:creationId xmlns:a16="http://schemas.microsoft.com/office/drawing/2014/main" id="{95C13447-C426-1646-8759-635493EDA1F6}"/>
              </a:ext>
            </a:extLst>
          </p:cNvPr>
          <p:cNvSpPr/>
          <p:nvPr/>
        </p:nvSpPr>
        <p:spPr>
          <a:xfrm>
            <a:off x="6604000" y="5243557"/>
            <a:ext cx="2585005" cy="2691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Verdana"/>
                <a:ea typeface="Verdana"/>
                <a:cs typeface="Verdana" panose="020B0604030504040204" pitchFamily="34" charset="0"/>
              </a:rPr>
              <a:t>IMAGE CREDIT: Creative Commons</a:t>
            </a:r>
          </a:p>
        </p:txBody>
      </p:sp>
    </p:spTree>
    <p:extLst>
      <p:ext uri="{BB962C8B-B14F-4D97-AF65-F5344CB8AC3E}">
        <p14:creationId xmlns:p14="http://schemas.microsoft.com/office/powerpoint/2010/main" val="85351677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0CED6-E5FD-CD40-A6A3-CB625F8AD7B9}"/>
              </a:ext>
            </a:extLst>
          </p:cNvPr>
          <p:cNvSpPr>
            <a:spLocks noGrp="1"/>
          </p:cNvSpPr>
          <p:nvPr>
            <p:ph type="title"/>
          </p:nvPr>
        </p:nvSpPr>
        <p:spPr/>
        <p:txBody>
          <a:bodyPr/>
          <a:lstStyle/>
          <a:p>
            <a:r>
              <a:rPr lang="en-US">
                <a:latin typeface="Barlow ExtraBold" pitchFamily="2" charset="77"/>
              </a:rPr>
              <a:t>EXPERIMENT 4 PART 1: SINGLE TASK (ST)</a:t>
            </a:r>
          </a:p>
        </p:txBody>
      </p:sp>
      <p:sp>
        <p:nvSpPr>
          <p:cNvPr id="4" name="Slide Number Placeholder 3">
            <a:extLst>
              <a:ext uri="{FF2B5EF4-FFF2-40B4-BE49-F238E27FC236}">
                <a16:creationId xmlns:a16="http://schemas.microsoft.com/office/drawing/2014/main" id="{660D9A95-B681-401F-9A91-6AD348699E8C}"/>
              </a:ext>
            </a:extLst>
          </p:cNvPr>
          <p:cNvSpPr>
            <a:spLocks noGrp="1"/>
          </p:cNvSpPr>
          <p:nvPr>
            <p:ph type="sldNum" sz="quarter" idx="12"/>
          </p:nvPr>
        </p:nvSpPr>
        <p:spPr/>
        <p:txBody>
          <a:bodyPr/>
          <a:lstStyle/>
          <a:p>
            <a:r>
              <a:rPr lang="en-US"/>
              <a:t>PAGE  </a:t>
            </a:r>
            <a:fld id="{93005692-73BE-493E-93AB-ECD6027A7652}" type="slidenum">
              <a:rPr lang="en-US" smtClean="0"/>
              <a:pPr/>
              <a:t>35</a:t>
            </a:fld>
            <a:endParaRPr lang="en-US"/>
          </a:p>
        </p:txBody>
      </p:sp>
      <p:sp>
        <p:nvSpPr>
          <p:cNvPr id="8" name="TextBox 7">
            <a:extLst>
              <a:ext uri="{FF2B5EF4-FFF2-40B4-BE49-F238E27FC236}">
                <a16:creationId xmlns:a16="http://schemas.microsoft.com/office/drawing/2014/main" id="{67D1C6B2-5941-4E3D-9ED0-377F6DE86765}"/>
              </a:ext>
            </a:extLst>
          </p:cNvPr>
          <p:cNvSpPr txBox="1"/>
          <p:nvPr/>
        </p:nvSpPr>
        <p:spPr>
          <a:xfrm>
            <a:off x="642049" y="1788839"/>
            <a:ext cx="7983999" cy="4837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ea typeface="+mn-lt"/>
                <a:cs typeface="+mn-lt"/>
              </a:rPr>
              <a:t>Task 1 (Walking):</a:t>
            </a:r>
          </a:p>
          <a:p>
            <a:pPr marL="457200" indent="-457200">
              <a:lnSpc>
                <a:spcPct val="150000"/>
              </a:lnSpc>
              <a:buAutoNum type="arabicPeriod"/>
            </a:pPr>
            <a:r>
              <a:rPr lang="en-US" sz="2400">
                <a:ea typeface="+mn-lt"/>
                <a:cs typeface="+mn-lt"/>
              </a:rPr>
              <a:t>Have the participant walk 10m and time them with a stopwatch</a:t>
            </a:r>
          </a:p>
          <a:p>
            <a:pPr marL="457200" indent="-457200">
              <a:lnSpc>
                <a:spcPct val="150000"/>
              </a:lnSpc>
              <a:buAutoNum type="arabicPeriod"/>
            </a:pPr>
            <a:r>
              <a:rPr lang="en-US" sz="2400">
                <a:ea typeface="+mn-lt"/>
                <a:cs typeface="+mn-lt"/>
              </a:rPr>
              <a:t>Record their time on the recording sheet</a:t>
            </a:r>
          </a:p>
          <a:p>
            <a:pPr marL="457200" indent="-457200">
              <a:lnSpc>
                <a:spcPct val="150000"/>
              </a:lnSpc>
              <a:buFontTx/>
              <a:buAutoNum type="arabicPeriod"/>
            </a:pPr>
            <a:r>
              <a:rPr lang="en-US" sz="2400">
                <a:ea typeface="+mn-lt"/>
                <a:cs typeface="+mn-lt"/>
              </a:rPr>
              <a:t>Calculate gait speed and record on the recording sheet</a:t>
            </a:r>
          </a:p>
          <a:p>
            <a:pPr>
              <a:lnSpc>
                <a:spcPct val="150000"/>
              </a:lnSpc>
            </a:pPr>
            <a:endParaRPr lang="en-US" sz="2400">
              <a:ea typeface="+mn-lt"/>
              <a:cs typeface="+mn-lt"/>
            </a:endParaRPr>
          </a:p>
          <a:p>
            <a:pPr>
              <a:lnSpc>
                <a:spcPct val="150000"/>
              </a:lnSpc>
            </a:pPr>
            <a:r>
              <a:rPr lang="en-US" sz="2400" b="1">
                <a:ea typeface="+mn-lt"/>
                <a:cs typeface="+mn-lt"/>
              </a:rPr>
              <a:t>Gait speed </a:t>
            </a:r>
            <a:r>
              <a:rPr lang="en-US" sz="2400">
                <a:ea typeface="+mn-lt"/>
                <a:cs typeface="+mn-lt"/>
              </a:rPr>
              <a:t>= walking distance </a:t>
            </a:r>
            <a:r>
              <a:rPr lang="en-CA" sz="2400"/>
              <a:t>÷</a:t>
            </a:r>
            <a:r>
              <a:rPr lang="en-CA"/>
              <a:t> </a:t>
            </a:r>
            <a:r>
              <a:rPr lang="en-US" sz="2400">
                <a:ea typeface="+mn-lt"/>
                <a:cs typeface="+mn-lt"/>
              </a:rPr>
              <a:t>walking time </a:t>
            </a:r>
          </a:p>
          <a:p>
            <a:pPr>
              <a:lnSpc>
                <a:spcPct val="150000"/>
              </a:lnSpc>
            </a:pPr>
            <a:endParaRPr lang="en-US" sz="2000"/>
          </a:p>
          <a:p>
            <a:pPr algn="l">
              <a:lnSpc>
                <a:spcPct val="150000"/>
              </a:lnSpc>
            </a:pPr>
            <a:endParaRPr lang="en-US" sz="2000"/>
          </a:p>
        </p:txBody>
      </p:sp>
      <p:grpSp>
        <p:nvGrpSpPr>
          <p:cNvPr id="2" name="Group 1" descr="Person walking and an image of a stopwatch&#10;">
            <a:extLst>
              <a:ext uri="{FF2B5EF4-FFF2-40B4-BE49-F238E27FC236}">
                <a16:creationId xmlns:a16="http://schemas.microsoft.com/office/drawing/2014/main" id="{7C823C83-A90E-4B4D-BA41-C7B0B74EEF5E}"/>
              </a:ext>
            </a:extLst>
          </p:cNvPr>
          <p:cNvGrpSpPr/>
          <p:nvPr/>
        </p:nvGrpSpPr>
        <p:grpSpPr>
          <a:xfrm>
            <a:off x="8626048" y="2732248"/>
            <a:ext cx="2741858" cy="2222766"/>
            <a:chOff x="8626048" y="2732248"/>
            <a:chExt cx="2741858" cy="2222766"/>
          </a:xfrm>
        </p:grpSpPr>
        <p:pic>
          <p:nvPicPr>
            <p:cNvPr id="13" name="Graphic 12">
              <a:extLst>
                <a:ext uri="{FF2B5EF4-FFF2-40B4-BE49-F238E27FC236}">
                  <a16:creationId xmlns:a16="http://schemas.microsoft.com/office/drawing/2014/main" id="{CA762A7F-AD2B-5B48-990D-2C69670401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6048" y="2732248"/>
              <a:ext cx="2222766" cy="2222766"/>
            </a:xfrm>
            <a:prstGeom prst="rect">
              <a:avLst/>
            </a:prstGeom>
          </p:spPr>
        </p:pic>
        <p:pic>
          <p:nvPicPr>
            <p:cNvPr id="16" name="Graphic 15">
              <a:extLst>
                <a:ext uri="{FF2B5EF4-FFF2-40B4-BE49-F238E27FC236}">
                  <a16:creationId xmlns:a16="http://schemas.microsoft.com/office/drawing/2014/main" id="{96BB2F8F-5834-D443-812D-F329C5568F6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6081" y="3208819"/>
              <a:ext cx="721825" cy="721825"/>
            </a:xfrm>
            <a:prstGeom prst="rect">
              <a:avLst/>
            </a:prstGeom>
          </p:spPr>
        </p:pic>
      </p:grpSp>
    </p:spTree>
    <p:extLst>
      <p:ext uri="{BB962C8B-B14F-4D97-AF65-F5344CB8AC3E}">
        <p14:creationId xmlns:p14="http://schemas.microsoft.com/office/powerpoint/2010/main" val="378080951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0D9A95-B681-401F-9A91-6AD348699E8C}"/>
              </a:ext>
            </a:extLst>
          </p:cNvPr>
          <p:cNvSpPr>
            <a:spLocks noGrp="1"/>
          </p:cNvSpPr>
          <p:nvPr>
            <p:ph type="sldNum" sz="quarter" idx="12"/>
          </p:nvPr>
        </p:nvSpPr>
        <p:spPr/>
        <p:txBody>
          <a:bodyPr/>
          <a:lstStyle/>
          <a:p>
            <a:r>
              <a:rPr lang="en-US"/>
              <a:t>PAGE  </a:t>
            </a:r>
            <a:fld id="{93005692-73BE-493E-93AB-ECD6027A7652}" type="slidenum">
              <a:rPr lang="en-US" smtClean="0"/>
              <a:pPr/>
              <a:t>36</a:t>
            </a:fld>
            <a:endParaRPr lang="en-US"/>
          </a:p>
        </p:txBody>
      </p:sp>
      <p:grpSp>
        <p:nvGrpSpPr>
          <p:cNvPr id="6" name="Group 5" descr="Person with a speech box over their head counting down from 100 by 7 along with an image of a stopwatch">
            <a:extLst>
              <a:ext uri="{FF2B5EF4-FFF2-40B4-BE49-F238E27FC236}">
                <a16:creationId xmlns:a16="http://schemas.microsoft.com/office/drawing/2014/main" id="{5335E1BD-2751-40A2-8746-830D08FD5CA4}"/>
              </a:ext>
            </a:extLst>
          </p:cNvPr>
          <p:cNvGrpSpPr/>
          <p:nvPr/>
        </p:nvGrpSpPr>
        <p:grpSpPr>
          <a:xfrm>
            <a:off x="8974193" y="1806846"/>
            <a:ext cx="3042854" cy="3630911"/>
            <a:chOff x="8952878" y="1742110"/>
            <a:chExt cx="3042854" cy="3630911"/>
          </a:xfrm>
        </p:grpSpPr>
        <p:pic>
          <p:nvPicPr>
            <p:cNvPr id="19" name="Graphic 18">
              <a:extLst>
                <a:ext uri="{FF2B5EF4-FFF2-40B4-BE49-F238E27FC236}">
                  <a16:creationId xmlns:a16="http://schemas.microsoft.com/office/drawing/2014/main" id="{9E72A14B-2B45-DF4D-9380-4B14FA03C400}"/>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015786" y="1742110"/>
              <a:ext cx="1979946" cy="1979946"/>
            </a:xfrm>
            <a:prstGeom prst="rect">
              <a:avLst/>
            </a:prstGeom>
          </p:spPr>
        </p:pic>
        <p:grpSp>
          <p:nvGrpSpPr>
            <p:cNvPr id="5" name="Group 4" descr="A person walking with a speech bubble over their heads counting backwards from 100 by 7's, along with an image of a stopwatch.">
              <a:extLst>
                <a:ext uri="{FF2B5EF4-FFF2-40B4-BE49-F238E27FC236}">
                  <a16:creationId xmlns:a16="http://schemas.microsoft.com/office/drawing/2014/main" id="{76FDC09E-CEF5-4804-B771-64884F8E273B}"/>
                </a:ext>
              </a:extLst>
            </p:cNvPr>
            <p:cNvGrpSpPr/>
            <p:nvPr/>
          </p:nvGrpSpPr>
          <p:grpSpPr>
            <a:xfrm>
              <a:off x="8952878" y="2292322"/>
              <a:ext cx="2804508" cy="3080699"/>
              <a:chOff x="8915033" y="2256481"/>
              <a:chExt cx="2804508" cy="3080699"/>
            </a:xfrm>
          </p:grpSpPr>
          <p:pic>
            <p:nvPicPr>
              <p:cNvPr id="10" name="Graphic 9">
                <a:extLst>
                  <a:ext uri="{FF2B5EF4-FFF2-40B4-BE49-F238E27FC236}">
                    <a16:creationId xmlns:a16="http://schemas.microsoft.com/office/drawing/2014/main" id="{38877AA1-8213-174D-8151-94CC6073520B}"/>
                  </a:ext>
                  <a:ext uri="{C183D7F6-B498-43B3-948B-1728B52AA6E4}">
                    <adec:decorative xmlns:adec="http://schemas.microsoft.com/office/drawing/2017/decorative" val="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5033" y="3135674"/>
                <a:ext cx="2201506" cy="2201506"/>
              </a:xfrm>
              <a:prstGeom prst="rect">
                <a:avLst/>
              </a:prstGeom>
            </p:spPr>
          </p:pic>
          <p:sp>
            <p:nvSpPr>
              <p:cNvPr id="20" name="TextBox 19">
                <a:extLst>
                  <a:ext uri="{FF2B5EF4-FFF2-40B4-BE49-F238E27FC236}">
                    <a16:creationId xmlns:a16="http://schemas.microsoft.com/office/drawing/2014/main" id="{1955156C-48A9-124B-8D75-165B3D691F02}"/>
                  </a:ext>
                  <a:ext uri="{C183D7F6-B498-43B3-948B-1728B52AA6E4}">
                    <adec:decorative xmlns:adec="http://schemas.microsoft.com/office/drawing/2017/decorative" val="1"/>
                  </a:ext>
                </a:extLst>
              </p:cNvPr>
              <p:cNvSpPr txBox="1"/>
              <p:nvPr/>
            </p:nvSpPr>
            <p:spPr>
              <a:xfrm>
                <a:off x="10351100" y="2256481"/>
                <a:ext cx="1306360" cy="646331"/>
              </a:xfrm>
              <a:prstGeom prst="rect">
                <a:avLst/>
              </a:prstGeom>
              <a:noFill/>
            </p:spPr>
            <p:txBody>
              <a:bodyPr wrap="square" rtlCol="0">
                <a:spAutoFit/>
              </a:bodyPr>
              <a:lstStyle/>
              <a:p>
                <a:pPr algn="ctr"/>
                <a:r>
                  <a:rPr lang="en-US">
                    <a:solidFill>
                      <a:schemeClr val="bg1"/>
                    </a:solidFill>
                  </a:rPr>
                  <a:t>100, 93, 86…</a:t>
                </a:r>
              </a:p>
            </p:txBody>
          </p:sp>
          <p:pic>
            <p:nvPicPr>
              <p:cNvPr id="12" name="Graphic 11">
                <a:extLst>
                  <a:ext uri="{FF2B5EF4-FFF2-40B4-BE49-F238E27FC236}">
                    <a16:creationId xmlns:a16="http://schemas.microsoft.com/office/drawing/2014/main" id="{7E9A6038-EC24-354D-A5CB-3770D1208011}"/>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34221" y="3722056"/>
                <a:ext cx="685320" cy="685320"/>
              </a:xfrm>
              <a:prstGeom prst="rect">
                <a:avLst/>
              </a:prstGeom>
            </p:spPr>
          </p:pic>
        </p:grpSp>
      </p:grpSp>
      <p:sp>
        <p:nvSpPr>
          <p:cNvPr id="11" name="TextBox 10">
            <a:extLst>
              <a:ext uri="{FF2B5EF4-FFF2-40B4-BE49-F238E27FC236}">
                <a16:creationId xmlns:a16="http://schemas.microsoft.com/office/drawing/2014/main" id="{43ED8658-18F4-6848-B74F-7C2689C8DB54}"/>
              </a:ext>
            </a:extLst>
          </p:cNvPr>
          <p:cNvSpPr txBox="1"/>
          <p:nvPr/>
        </p:nvSpPr>
        <p:spPr>
          <a:xfrm>
            <a:off x="421599" y="1331248"/>
            <a:ext cx="8740029" cy="5422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a:ea typeface="+mn-lt"/>
                <a:cs typeface="+mn-lt"/>
              </a:rPr>
              <a:t>Task 2 (Walking and Cognitive Task):</a:t>
            </a:r>
          </a:p>
          <a:p>
            <a:pPr marL="457200" indent="-457200">
              <a:lnSpc>
                <a:spcPct val="150000"/>
              </a:lnSpc>
              <a:spcAft>
                <a:spcPts val="1200"/>
              </a:spcAft>
              <a:buAutoNum type="arabicPeriod"/>
            </a:pPr>
            <a:r>
              <a:rPr lang="en-US" sz="2000">
                <a:ea typeface="+mn-lt"/>
                <a:cs typeface="+mn-lt"/>
              </a:rPr>
              <a:t>Have the participant walk 10m while counting backwards from 100 by 7s (should be focusing on </a:t>
            </a:r>
            <a:r>
              <a:rPr lang="en-US" sz="2000" b="1">
                <a:ea typeface="+mn-lt"/>
                <a:cs typeface="+mn-lt"/>
              </a:rPr>
              <a:t>counting</a:t>
            </a:r>
            <a:r>
              <a:rPr lang="en-US" sz="2000">
                <a:ea typeface="+mn-lt"/>
                <a:cs typeface="+mn-lt"/>
              </a:rPr>
              <a:t>), and time them with a stopwatch</a:t>
            </a:r>
          </a:p>
          <a:p>
            <a:pPr marL="457200" indent="-457200">
              <a:lnSpc>
                <a:spcPct val="150000"/>
              </a:lnSpc>
              <a:spcAft>
                <a:spcPts val="1200"/>
              </a:spcAft>
              <a:buAutoNum type="arabicPeriod"/>
            </a:pPr>
            <a:r>
              <a:rPr lang="en-US" sz="2000">
                <a:ea typeface="+mn-lt"/>
                <a:cs typeface="+mn-lt"/>
              </a:rPr>
              <a:t>Record their time on the recording sheet</a:t>
            </a:r>
          </a:p>
          <a:p>
            <a:pPr marL="457200" indent="-457200">
              <a:lnSpc>
                <a:spcPct val="150000"/>
              </a:lnSpc>
              <a:spcAft>
                <a:spcPts val="1200"/>
              </a:spcAft>
              <a:buAutoNum type="arabicPeriod"/>
            </a:pPr>
            <a:r>
              <a:rPr lang="en-US" sz="2000">
                <a:ea typeface="+mn-lt"/>
                <a:cs typeface="+mn-lt"/>
              </a:rPr>
              <a:t>Calculate gait speed and record on the recording sheet </a:t>
            </a:r>
          </a:p>
          <a:p>
            <a:pPr marL="457200" indent="-457200">
              <a:lnSpc>
                <a:spcPct val="150000"/>
              </a:lnSpc>
              <a:spcAft>
                <a:spcPts val="1200"/>
              </a:spcAft>
              <a:buAutoNum type="arabicPeriod"/>
            </a:pPr>
            <a:endParaRPr lang="en-US" sz="2000">
              <a:ea typeface="+mn-lt"/>
              <a:cs typeface="+mn-lt"/>
            </a:endParaRPr>
          </a:p>
          <a:p>
            <a:pPr marL="457200" indent="-457200">
              <a:lnSpc>
                <a:spcPct val="150000"/>
              </a:lnSpc>
              <a:spcAft>
                <a:spcPts val="1200"/>
              </a:spcAft>
              <a:buFontTx/>
              <a:buAutoNum type="arabicPeriod"/>
            </a:pPr>
            <a:r>
              <a:rPr lang="en-US" sz="2000">
                <a:ea typeface="+mn-lt"/>
                <a:cs typeface="+mn-lt"/>
              </a:rPr>
              <a:t>Calculate percentage of dual-task and record on the recording sheet</a:t>
            </a:r>
          </a:p>
          <a:p>
            <a:pPr>
              <a:lnSpc>
                <a:spcPct val="150000"/>
              </a:lnSpc>
            </a:pPr>
            <a:r>
              <a:rPr lang="en-US" sz="2000" b="1">
                <a:ea typeface="+mn-lt"/>
                <a:cs typeface="+mn-lt"/>
              </a:rPr>
              <a:t>Dual-Task cost </a:t>
            </a:r>
            <a:r>
              <a:rPr lang="en-US" sz="2000">
                <a:ea typeface="+mn-lt"/>
                <a:cs typeface="+mn-lt"/>
              </a:rPr>
              <a:t>= [(DT gait speed – ST gait speed ) </a:t>
            </a:r>
            <a:r>
              <a:rPr lang="en-CA" sz="2000"/>
              <a:t>÷</a:t>
            </a:r>
            <a:r>
              <a:rPr lang="en-US" sz="2000">
                <a:ea typeface="+mn-lt"/>
                <a:cs typeface="+mn-lt"/>
              </a:rPr>
              <a:t> ST gait speed] x 100</a:t>
            </a:r>
          </a:p>
          <a:p>
            <a:pPr>
              <a:lnSpc>
                <a:spcPct val="150000"/>
              </a:lnSpc>
            </a:pPr>
            <a:endParaRPr lang="en-US" sz="2000"/>
          </a:p>
          <a:p>
            <a:pPr algn="l">
              <a:lnSpc>
                <a:spcPct val="150000"/>
              </a:lnSpc>
            </a:pPr>
            <a:endParaRPr lang="en-US" sz="2000"/>
          </a:p>
        </p:txBody>
      </p:sp>
      <p:sp>
        <p:nvSpPr>
          <p:cNvPr id="2" name="Rectangle 1">
            <a:extLst>
              <a:ext uri="{FF2B5EF4-FFF2-40B4-BE49-F238E27FC236}">
                <a16:creationId xmlns:a16="http://schemas.microsoft.com/office/drawing/2014/main" id="{BFE31FFC-6A77-F541-832B-50156D5B6068}"/>
              </a:ext>
            </a:extLst>
          </p:cNvPr>
          <p:cNvSpPr/>
          <p:nvPr/>
        </p:nvSpPr>
        <p:spPr>
          <a:xfrm>
            <a:off x="421599" y="4060088"/>
            <a:ext cx="6353021" cy="497957"/>
          </a:xfrm>
          <a:prstGeom prst="rect">
            <a:avLst/>
          </a:prstGeom>
        </p:spPr>
        <p:txBody>
          <a:bodyPr wrap="none">
            <a:spAutoFit/>
          </a:bodyPr>
          <a:lstStyle/>
          <a:p>
            <a:pPr>
              <a:lnSpc>
                <a:spcPct val="150000"/>
              </a:lnSpc>
              <a:spcAft>
                <a:spcPts val="1200"/>
              </a:spcAft>
            </a:pPr>
            <a:r>
              <a:rPr lang="en-US" sz="2000" b="1">
                <a:ea typeface="+mn-lt"/>
                <a:cs typeface="+mn-lt"/>
              </a:rPr>
              <a:t>Gait speed </a:t>
            </a:r>
            <a:r>
              <a:rPr lang="en-US" sz="2000">
                <a:ea typeface="+mn-lt"/>
                <a:cs typeface="+mn-lt"/>
              </a:rPr>
              <a:t>= walking distance (m) </a:t>
            </a:r>
            <a:r>
              <a:rPr lang="en-CA" sz="2000"/>
              <a:t>÷ </a:t>
            </a:r>
            <a:r>
              <a:rPr lang="en-US" sz="2000">
                <a:ea typeface="+mn-lt"/>
                <a:cs typeface="+mn-lt"/>
              </a:rPr>
              <a:t>walking time (s)</a:t>
            </a:r>
          </a:p>
        </p:txBody>
      </p:sp>
      <p:sp>
        <p:nvSpPr>
          <p:cNvPr id="14" name="Title 4">
            <a:extLst>
              <a:ext uri="{FF2B5EF4-FFF2-40B4-BE49-F238E27FC236}">
                <a16:creationId xmlns:a16="http://schemas.microsoft.com/office/drawing/2014/main" id="{AC661072-6A04-6D45-BC5C-7E3FF505DFEE}"/>
              </a:ext>
            </a:extLst>
          </p:cNvPr>
          <p:cNvSpPr>
            <a:spLocks noGrp="1"/>
          </p:cNvSpPr>
          <p:nvPr>
            <p:ph type="title"/>
          </p:nvPr>
        </p:nvSpPr>
        <p:spPr>
          <a:xfrm>
            <a:off x="259883" y="434108"/>
            <a:ext cx="11569729" cy="895927"/>
          </a:xfrm>
        </p:spPr>
        <p:txBody>
          <a:bodyPr/>
          <a:lstStyle/>
          <a:p>
            <a:r>
              <a:rPr lang="en-US">
                <a:latin typeface="Barlow ExtraBold" pitchFamily="2" charset="77"/>
              </a:rPr>
              <a:t>EXPERIMENT 4 PART 2: DUAL-TASK (DT)</a:t>
            </a:r>
          </a:p>
        </p:txBody>
      </p:sp>
    </p:spTree>
    <p:extLst>
      <p:ext uri="{BB962C8B-B14F-4D97-AF65-F5344CB8AC3E}">
        <p14:creationId xmlns:p14="http://schemas.microsoft.com/office/powerpoint/2010/main" val="279330285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70B2C9-52D1-3640-B214-316693B33D1C}"/>
              </a:ext>
            </a:extLst>
          </p:cNvPr>
          <p:cNvSpPr>
            <a:spLocks noGrp="1"/>
          </p:cNvSpPr>
          <p:nvPr>
            <p:ph type="title"/>
          </p:nvPr>
        </p:nvSpPr>
        <p:spPr>
          <a:xfrm>
            <a:off x="259883" y="434108"/>
            <a:ext cx="11569729" cy="895927"/>
          </a:xfrm>
        </p:spPr>
        <p:txBody>
          <a:bodyPr>
            <a:normAutofit/>
          </a:bodyPr>
          <a:lstStyle/>
          <a:p>
            <a:r>
              <a:rPr lang="en-US">
                <a:latin typeface="Barlow Condensed ExtraBold" pitchFamily="2" charset="77"/>
              </a:rPr>
              <a:t>Expected Results: Single and Dual-Task Results</a:t>
            </a:r>
            <a:endParaRPr lang="en-US"/>
          </a:p>
        </p:txBody>
      </p:sp>
      <p:pic>
        <p:nvPicPr>
          <p:cNvPr id="5" name="Picture 5" descr="Bar graph showing the Average Gait Speed for Single Task and Dual-Task. The bar representing Average Gait Speed during Single Task is higher than the bar representing Average Gait Speed during Dual-Task">
            <a:extLst>
              <a:ext uri="{FF2B5EF4-FFF2-40B4-BE49-F238E27FC236}">
                <a16:creationId xmlns:a16="http://schemas.microsoft.com/office/drawing/2014/main" id="{196BEB2F-A366-4328-B3F9-9AD55182FC7B}"/>
              </a:ext>
            </a:extLst>
          </p:cNvPr>
          <p:cNvPicPr>
            <a:picLocks noChangeAspect="1"/>
          </p:cNvPicPr>
          <p:nvPr/>
        </p:nvPicPr>
        <p:blipFill rotWithShape="1">
          <a:blip r:embed="rId3"/>
          <a:srcRect l="1311" t="2789" r="1421" b="1793"/>
          <a:stretch/>
        </p:blipFill>
        <p:spPr>
          <a:xfrm>
            <a:off x="1691264" y="1253457"/>
            <a:ext cx="8809472" cy="4749187"/>
          </a:xfrm>
          <a:prstGeom prst="rect">
            <a:avLst/>
          </a:prstGeom>
          <a:ln>
            <a:noFill/>
          </a:ln>
        </p:spPr>
      </p:pic>
    </p:spTree>
    <p:extLst>
      <p:ext uri="{BB962C8B-B14F-4D97-AF65-F5344CB8AC3E}">
        <p14:creationId xmlns:p14="http://schemas.microsoft.com/office/powerpoint/2010/main" val="147135357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A039-9042-094A-ACBD-02CB237E47AA}"/>
              </a:ext>
            </a:extLst>
          </p:cNvPr>
          <p:cNvSpPr>
            <a:spLocks noGrp="1"/>
          </p:cNvSpPr>
          <p:nvPr>
            <p:ph type="title"/>
          </p:nvPr>
        </p:nvSpPr>
        <p:spPr/>
        <p:txBody>
          <a:bodyPr/>
          <a:lstStyle/>
          <a:p>
            <a:r>
              <a:rPr lang="en-US">
                <a:latin typeface="Barlow Condensed ExtraBold" pitchFamily="2" charset="77"/>
              </a:rPr>
              <a:t>Expected Results: Dual-Task Paradigm</a:t>
            </a:r>
          </a:p>
        </p:txBody>
      </p:sp>
      <p:sp>
        <p:nvSpPr>
          <p:cNvPr id="5" name="Slide Number Placeholder 4">
            <a:extLst>
              <a:ext uri="{FF2B5EF4-FFF2-40B4-BE49-F238E27FC236}">
                <a16:creationId xmlns:a16="http://schemas.microsoft.com/office/drawing/2014/main" id="{B14471B1-8BBA-F64F-BAAB-62F837E87202}"/>
              </a:ext>
            </a:extLst>
          </p:cNvPr>
          <p:cNvSpPr>
            <a:spLocks noGrp="1"/>
          </p:cNvSpPr>
          <p:nvPr>
            <p:ph type="sldNum" sz="quarter" idx="12"/>
          </p:nvPr>
        </p:nvSpPr>
        <p:spPr/>
        <p:txBody>
          <a:bodyPr/>
          <a:lstStyle/>
          <a:p>
            <a:r>
              <a:rPr lang="en-US"/>
              <a:t>PAGE  </a:t>
            </a:r>
            <a:fld id="{93005692-73BE-493E-93AB-ECD6027A7652}" type="slidenum">
              <a:rPr lang="en-US" smtClean="0"/>
              <a:pPr/>
              <a:t>38</a:t>
            </a:fld>
            <a:endParaRPr lang="en-US"/>
          </a:p>
        </p:txBody>
      </p:sp>
      <p:pic>
        <p:nvPicPr>
          <p:cNvPr id="8" name="Picture 7" descr="Two people walking on a path. One person is walking faster than the other, and the person walking slower has a thought bubble depicting a cognitive task.">
            <a:extLst>
              <a:ext uri="{FF2B5EF4-FFF2-40B4-BE49-F238E27FC236}">
                <a16:creationId xmlns:a16="http://schemas.microsoft.com/office/drawing/2014/main" id="{529B6A02-9A2B-8448-9321-D77D60E4E630}"/>
              </a:ext>
            </a:extLst>
          </p:cNvPr>
          <p:cNvPicPr>
            <a:picLocks noChangeAspect="1"/>
          </p:cNvPicPr>
          <p:nvPr/>
        </p:nvPicPr>
        <p:blipFill>
          <a:blip r:embed="rId3"/>
          <a:stretch>
            <a:fillRect/>
          </a:stretch>
        </p:blipFill>
        <p:spPr>
          <a:xfrm>
            <a:off x="0" y="1504770"/>
            <a:ext cx="12192000" cy="4655804"/>
          </a:xfrm>
          <a:prstGeom prst="rect">
            <a:avLst/>
          </a:prstGeom>
        </p:spPr>
      </p:pic>
    </p:spTree>
    <p:extLst>
      <p:ext uri="{BB962C8B-B14F-4D97-AF65-F5344CB8AC3E}">
        <p14:creationId xmlns:p14="http://schemas.microsoft.com/office/powerpoint/2010/main" val="175481191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6477-5732-0547-9378-6C2EE9AE9E29}"/>
              </a:ext>
            </a:extLst>
          </p:cNvPr>
          <p:cNvSpPr>
            <a:spLocks noGrp="1"/>
          </p:cNvSpPr>
          <p:nvPr>
            <p:ph type="title"/>
          </p:nvPr>
        </p:nvSpPr>
        <p:spPr/>
        <p:txBody>
          <a:bodyPr/>
          <a:lstStyle/>
          <a:p>
            <a:r>
              <a:rPr lang="en-US">
                <a:latin typeface="Barlow Condensed ExtraBold" pitchFamily="2" charset="77"/>
              </a:rPr>
              <a:t>Discussion Questions</a:t>
            </a:r>
          </a:p>
        </p:txBody>
      </p:sp>
      <p:sp>
        <p:nvSpPr>
          <p:cNvPr id="5" name="Slide Number Placeholder 4">
            <a:extLst>
              <a:ext uri="{FF2B5EF4-FFF2-40B4-BE49-F238E27FC236}">
                <a16:creationId xmlns:a16="http://schemas.microsoft.com/office/drawing/2014/main" id="{6C0F651E-E5B1-F947-956E-7434119F933A}"/>
              </a:ext>
            </a:extLst>
          </p:cNvPr>
          <p:cNvSpPr>
            <a:spLocks noGrp="1"/>
          </p:cNvSpPr>
          <p:nvPr>
            <p:ph type="sldNum" sz="quarter" idx="12"/>
          </p:nvPr>
        </p:nvSpPr>
        <p:spPr/>
        <p:txBody>
          <a:bodyPr/>
          <a:lstStyle/>
          <a:p>
            <a:r>
              <a:rPr lang="en-US"/>
              <a:t>PAGE  </a:t>
            </a:r>
            <a:fld id="{93005692-73BE-493E-93AB-ECD6027A7652}" type="slidenum">
              <a:rPr lang="en-US" smtClean="0"/>
              <a:pPr/>
              <a:t>39</a:t>
            </a:fld>
            <a:endParaRPr lang="en-US"/>
          </a:p>
        </p:txBody>
      </p:sp>
      <p:graphicFrame>
        <p:nvGraphicFramePr>
          <p:cNvPr id="6" name="Content Placeholder 2">
            <a:extLst>
              <a:ext uri="{FF2B5EF4-FFF2-40B4-BE49-F238E27FC236}">
                <a16:creationId xmlns:a16="http://schemas.microsoft.com/office/drawing/2014/main" id="{61073593-77CC-5A42-9763-87D97233238F}"/>
              </a:ext>
              <a:ext uri="{C183D7F6-B498-43B3-948B-1728B52AA6E4}">
                <adec:decorative xmlns:adec="http://schemas.microsoft.com/office/drawing/2017/decorative" val="1"/>
              </a:ext>
            </a:extLst>
          </p:cNvPr>
          <p:cNvGraphicFramePr>
            <a:graphicFrameLocks/>
          </p:cNvGraphicFramePr>
          <p:nvPr/>
        </p:nvGraphicFramePr>
        <p:xfrm>
          <a:off x="312434" y="1292294"/>
          <a:ext cx="11569729" cy="4595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264516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F16BEB-8215-A049-A194-38DE81DDFD6A}"/>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4</a:t>
            </a:fld>
            <a:endParaRPr lang="en-US">
              <a:latin typeface="Barlow Condensed Medium" pitchFamily="2" charset="77"/>
            </a:endParaRPr>
          </a:p>
        </p:txBody>
      </p:sp>
      <p:pic>
        <p:nvPicPr>
          <p:cNvPr id="11" name="Picture 10" descr="Person throwing a frisbee.">
            <a:extLst>
              <a:ext uri="{FF2B5EF4-FFF2-40B4-BE49-F238E27FC236}">
                <a16:creationId xmlns:a16="http://schemas.microsoft.com/office/drawing/2014/main" id="{48D7E1C5-FA99-C245-8D85-32CBBB122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98662" y="3855038"/>
            <a:ext cx="3256993" cy="1791345"/>
          </a:xfrm>
          <a:prstGeom prst="rect">
            <a:avLst/>
          </a:prstGeom>
        </p:spPr>
      </p:pic>
      <p:pic>
        <p:nvPicPr>
          <p:cNvPr id="16" name="Picture 15" descr="Two people jogging.">
            <a:extLst>
              <a:ext uri="{FF2B5EF4-FFF2-40B4-BE49-F238E27FC236}">
                <a16:creationId xmlns:a16="http://schemas.microsoft.com/office/drawing/2014/main" id="{7EC07066-69A6-F04B-AB1B-C92345D41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470" y="3276006"/>
            <a:ext cx="2133600" cy="2412552"/>
          </a:xfrm>
          <a:prstGeom prst="rect">
            <a:avLst/>
          </a:prstGeom>
        </p:spPr>
      </p:pic>
      <p:pic>
        <p:nvPicPr>
          <p:cNvPr id="10" name="Picture 9" descr="Person riding a bike">
            <a:extLst>
              <a:ext uri="{FF2B5EF4-FFF2-40B4-BE49-F238E27FC236}">
                <a16:creationId xmlns:a16="http://schemas.microsoft.com/office/drawing/2014/main" id="{E3FF586D-31BE-664F-B26C-374376B64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2522" y="3429000"/>
            <a:ext cx="2427080" cy="2285605"/>
          </a:xfrm>
          <a:prstGeom prst="rect">
            <a:avLst/>
          </a:prstGeom>
        </p:spPr>
      </p:pic>
      <p:sp>
        <p:nvSpPr>
          <p:cNvPr id="3" name="Content Placeholder 2">
            <a:extLst>
              <a:ext uri="{FF2B5EF4-FFF2-40B4-BE49-F238E27FC236}">
                <a16:creationId xmlns:a16="http://schemas.microsoft.com/office/drawing/2014/main" id="{1E12A24E-6253-A94F-B1ED-AA76690B7576}"/>
              </a:ext>
            </a:extLst>
          </p:cNvPr>
          <p:cNvSpPr>
            <a:spLocks noGrp="1"/>
          </p:cNvSpPr>
          <p:nvPr>
            <p:ph idx="1"/>
          </p:nvPr>
        </p:nvSpPr>
        <p:spPr>
          <a:xfrm>
            <a:off x="259882" y="1330035"/>
            <a:ext cx="11569729" cy="1672928"/>
          </a:xfrm>
        </p:spPr>
        <p:txBody>
          <a:bodyPr vert="horz" lIns="91440" tIns="45720" rIns="91440" bIns="45720" rtlCol="0" anchor="t">
            <a:normAutofit/>
          </a:bodyPr>
          <a:lstStyle/>
          <a:p>
            <a:r>
              <a:rPr lang="en-US" sz="2600">
                <a:ea typeface="+mn-lt"/>
                <a:cs typeface="+mn-lt"/>
              </a:rPr>
              <a:t>Science of the nervous system</a:t>
            </a:r>
          </a:p>
          <a:p>
            <a:r>
              <a:rPr lang="en-US" sz="2600">
                <a:ea typeface="+mn-lt"/>
                <a:cs typeface="+mn-lt"/>
              </a:rPr>
              <a:t>Neural control of movement and behavior that connects cognitive and emotional functions to physical movement</a:t>
            </a:r>
            <a:endParaRPr lang="en-US" sz="2600"/>
          </a:p>
          <a:p>
            <a:pPr marL="0" indent="0">
              <a:buNone/>
            </a:pPr>
            <a:endParaRPr lang="en-US"/>
          </a:p>
        </p:txBody>
      </p:sp>
      <p:sp>
        <p:nvSpPr>
          <p:cNvPr id="2" name="Title 1">
            <a:extLst>
              <a:ext uri="{FF2B5EF4-FFF2-40B4-BE49-F238E27FC236}">
                <a16:creationId xmlns:a16="http://schemas.microsoft.com/office/drawing/2014/main" id="{9A83D3CE-744F-AE4B-8F29-DC4427589E33}"/>
              </a:ext>
            </a:extLst>
          </p:cNvPr>
          <p:cNvSpPr>
            <a:spLocks noGrp="1"/>
          </p:cNvSpPr>
          <p:nvPr>
            <p:ph type="title"/>
          </p:nvPr>
        </p:nvSpPr>
        <p:spPr/>
        <p:txBody>
          <a:bodyPr/>
          <a:lstStyle/>
          <a:p>
            <a:r>
              <a:rPr lang="en-US">
                <a:latin typeface="Barlow Condensed ExtraBold" pitchFamily="2" charset="77"/>
              </a:rPr>
              <a:t>What is Neuroscience?</a:t>
            </a:r>
          </a:p>
        </p:txBody>
      </p:sp>
    </p:spTree>
    <p:extLst>
      <p:ext uri="{BB962C8B-B14F-4D97-AF65-F5344CB8AC3E}">
        <p14:creationId xmlns:p14="http://schemas.microsoft.com/office/powerpoint/2010/main" val="24083305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08411CF-118B-F449-8E13-C44F5FDB8139}"/>
              </a:ext>
              <a:ext uri="{C183D7F6-B498-43B3-948B-1728B52AA6E4}">
                <adec:decorative xmlns:adec="http://schemas.microsoft.com/office/drawing/2017/decorative" val="1"/>
              </a:ext>
            </a:extLst>
          </p:cNvPr>
          <p:cNvGrpSpPr>
            <a:grpSpLocks noChangeAspect="1"/>
          </p:cNvGrpSpPr>
          <p:nvPr/>
        </p:nvGrpSpPr>
        <p:grpSpPr>
          <a:xfrm>
            <a:off x="887414" y="1094006"/>
            <a:ext cx="1767418" cy="1325564"/>
            <a:chOff x="8455875" y="687167"/>
            <a:chExt cx="2904629" cy="2178472"/>
          </a:xfrm>
        </p:grpSpPr>
        <p:pic>
          <p:nvPicPr>
            <p:cNvPr id="6" name="Picture 5">
              <a:extLst>
                <a:ext uri="{FF2B5EF4-FFF2-40B4-BE49-F238E27FC236}">
                  <a16:creationId xmlns:a16="http://schemas.microsoft.com/office/drawing/2014/main" id="{F44BD7CC-B2A7-414C-AF9A-C09E5A95D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455875" y="687167"/>
              <a:ext cx="2904629" cy="2178472"/>
            </a:xfrm>
            <a:prstGeom prst="rect">
              <a:avLst/>
            </a:prstGeom>
          </p:spPr>
        </p:pic>
        <p:sp>
          <p:nvSpPr>
            <p:cNvPr id="5" name="Rectangle 4">
              <a:extLst>
                <a:ext uri="{FF2B5EF4-FFF2-40B4-BE49-F238E27FC236}">
                  <a16:creationId xmlns:a16="http://schemas.microsoft.com/office/drawing/2014/main" id="{231AA1B1-8635-F340-8965-A7577C8F7836}"/>
                </a:ext>
              </a:extLst>
            </p:cNvPr>
            <p:cNvSpPr/>
            <p:nvPr/>
          </p:nvSpPr>
          <p:spPr>
            <a:xfrm>
              <a:off x="9005011" y="1916582"/>
              <a:ext cx="903178" cy="380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Box 7">
            <a:extLst>
              <a:ext uri="{FF2B5EF4-FFF2-40B4-BE49-F238E27FC236}">
                <a16:creationId xmlns:a16="http://schemas.microsoft.com/office/drawing/2014/main" id="{7F0A3327-74BB-44FD-9F11-B43C754A8A29}"/>
              </a:ext>
            </a:extLst>
          </p:cNvPr>
          <p:cNvSpPr txBox="1"/>
          <p:nvPr/>
        </p:nvSpPr>
        <p:spPr>
          <a:xfrm>
            <a:off x="2709010" y="5397510"/>
            <a:ext cx="5433039" cy="854080"/>
          </a:xfrm>
          <a:prstGeom prst="rect">
            <a:avLst/>
          </a:prstGeom>
          <a:noFill/>
        </p:spPr>
        <p:txBody>
          <a:bodyPr wrap="square" lIns="91440" tIns="45720" rIns="91440" bIns="45720" rtlCol="0" anchor="t">
            <a:spAutoFit/>
          </a:bodyPr>
          <a:lstStyle/>
          <a:p>
            <a:r>
              <a:rPr lang="en-US" b="1"/>
              <a:t>Play video from 9:55 to 12:20</a:t>
            </a:r>
          </a:p>
          <a:p>
            <a:endParaRPr lang="en-US" sz="1050"/>
          </a:p>
          <a:p>
            <a:r>
              <a:rPr lang="en-US" sz="1050"/>
              <a:t>CBC Docs. (2020, March 6). </a:t>
            </a:r>
            <a:r>
              <a:rPr lang="en-US" sz="1050" i="1"/>
              <a:t>Living better and aging well: David Suzuki takes us on a journey to learn how</a:t>
            </a:r>
            <a:r>
              <a:rPr lang="en-US" sz="1050"/>
              <a:t> [Video]. YouTube. </a:t>
            </a:r>
            <a:r>
              <a:rPr lang="en-US" sz="1050">
                <a:hlinkClick r:id="rId6"/>
              </a:rPr>
              <a:t>https://youtu.be/X3meWWwaLss</a:t>
            </a:r>
            <a:r>
              <a:rPr lang="en-US" sz="1050"/>
              <a:t>. </a:t>
            </a:r>
          </a:p>
        </p:txBody>
      </p:sp>
      <p:sp>
        <p:nvSpPr>
          <p:cNvPr id="13" name="Slide Number Placeholder 4">
            <a:extLst>
              <a:ext uri="{FF2B5EF4-FFF2-40B4-BE49-F238E27FC236}">
                <a16:creationId xmlns:a16="http://schemas.microsoft.com/office/drawing/2014/main" id="{79F46BE7-DA06-8C43-BB62-5B5AE04C27ED}"/>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40</a:t>
            </a:fld>
            <a:endParaRPr lang="en-US">
              <a:latin typeface="Barlow Condensed Medium" pitchFamily="2" charset="77"/>
            </a:endParaRPr>
          </a:p>
        </p:txBody>
      </p:sp>
      <p:pic>
        <p:nvPicPr>
          <p:cNvPr id="3" name="Online Media 2" descr="Living better and aging well: David Suzuki takes us on a journey to learn how | The Nature of Things">
            <a:hlinkClick r:id="" action="ppaction://media"/>
            <a:extLst>
              <a:ext uri="{FF2B5EF4-FFF2-40B4-BE49-F238E27FC236}">
                <a16:creationId xmlns:a16="http://schemas.microsoft.com/office/drawing/2014/main" id="{6FBF7416-6A7F-7A4D-840A-D445190E59A8}"/>
              </a:ext>
            </a:extLst>
          </p:cNvPr>
          <p:cNvPicPr>
            <a:picLocks noRot="1" noChangeAspect="1"/>
          </p:cNvPicPr>
          <p:nvPr>
            <a:videoFile r:link="rId1"/>
          </p:nvPr>
        </p:nvPicPr>
        <p:blipFill>
          <a:blip r:embed="rId7"/>
          <a:stretch>
            <a:fillRect/>
          </a:stretch>
        </p:blipFill>
        <p:spPr>
          <a:xfrm>
            <a:off x="2709012" y="1399768"/>
            <a:ext cx="6856185" cy="3988548"/>
          </a:xfrm>
          <a:prstGeom prst="rect">
            <a:avLst/>
          </a:prstGeom>
        </p:spPr>
      </p:pic>
      <p:sp>
        <p:nvSpPr>
          <p:cNvPr id="11" name="Title 1">
            <a:extLst>
              <a:ext uri="{FF2B5EF4-FFF2-40B4-BE49-F238E27FC236}">
                <a16:creationId xmlns:a16="http://schemas.microsoft.com/office/drawing/2014/main" id="{EE77EE91-006D-074B-A7B7-B79619B09390}"/>
              </a:ext>
            </a:extLst>
          </p:cNvPr>
          <p:cNvSpPr txBox="1">
            <a:spLocks/>
          </p:cNvSpPr>
          <p:nvPr/>
        </p:nvSpPr>
        <p:spPr>
          <a:xfrm>
            <a:off x="259883" y="434108"/>
            <a:ext cx="11569729" cy="89592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r>
              <a:rPr lang="en-US">
                <a:latin typeface="Barlow Condensed ExtraBold" pitchFamily="2" charset="77"/>
              </a:rPr>
              <a:t>Using Reaction Time in Balance Control</a:t>
            </a:r>
          </a:p>
        </p:txBody>
      </p:sp>
    </p:spTree>
    <p:extLst>
      <p:ext uri="{BB962C8B-B14F-4D97-AF65-F5344CB8AC3E}">
        <p14:creationId xmlns:p14="http://schemas.microsoft.com/office/powerpoint/2010/main" val="596105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Outro video.">
            <a:hlinkClick r:id="" action="ppaction://media"/>
            <a:extLst>
              <a:ext uri="{FF2B5EF4-FFF2-40B4-BE49-F238E27FC236}">
                <a16:creationId xmlns:a16="http://schemas.microsoft.com/office/drawing/2014/main" id="{BEDC3C1F-8DF2-42C9-AA33-BDADEBD93321}"/>
              </a:ext>
            </a:extLst>
          </p:cNvPr>
          <p:cNvPicPr>
            <a:picLocks noRot="1" noChangeAspect="1"/>
          </p:cNvPicPr>
          <p:nvPr>
            <a:videoFile r:link="rId1"/>
          </p:nvPr>
        </p:nvPicPr>
        <p:blipFill>
          <a:blip r:embed="rId3"/>
          <a:stretch>
            <a:fillRect/>
          </a:stretch>
        </p:blipFill>
        <p:spPr>
          <a:xfrm>
            <a:off x="2423671" y="920751"/>
            <a:ext cx="7330773" cy="4902246"/>
          </a:xfrm>
          <a:prstGeom prst="rect">
            <a:avLst/>
          </a:prstGeom>
        </p:spPr>
      </p:pic>
    </p:spTree>
    <p:extLst>
      <p:ext uri="{BB962C8B-B14F-4D97-AF65-F5344CB8AC3E}">
        <p14:creationId xmlns:p14="http://schemas.microsoft.com/office/powerpoint/2010/main" val="417642318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B308-AC4D-BD45-911A-438D21B2BC4B}"/>
              </a:ext>
            </a:extLst>
          </p:cNvPr>
          <p:cNvSpPr>
            <a:spLocks noGrp="1"/>
          </p:cNvSpPr>
          <p:nvPr>
            <p:ph type="title"/>
          </p:nvPr>
        </p:nvSpPr>
        <p:spPr/>
        <p:txBody>
          <a:bodyPr/>
          <a:lstStyle/>
          <a:p>
            <a:r>
              <a:rPr lang="en-US">
                <a:latin typeface="Barlow ExtraBold" pitchFamily="2" charset="77"/>
              </a:rPr>
              <a:t>Questions About the Program/Faculty?</a:t>
            </a:r>
          </a:p>
        </p:txBody>
      </p:sp>
      <p:sp>
        <p:nvSpPr>
          <p:cNvPr id="3" name="Content Placeholder 2">
            <a:extLst>
              <a:ext uri="{FF2B5EF4-FFF2-40B4-BE49-F238E27FC236}">
                <a16:creationId xmlns:a16="http://schemas.microsoft.com/office/drawing/2014/main" id="{35928A20-1FD7-ED4C-BA9B-B3376BFCAE44}"/>
              </a:ext>
            </a:extLst>
          </p:cNvPr>
          <p:cNvSpPr>
            <a:spLocks noGrp="1"/>
          </p:cNvSpPr>
          <p:nvPr>
            <p:ph idx="1"/>
          </p:nvPr>
        </p:nvSpPr>
        <p:spPr>
          <a:xfrm>
            <a:off x="259882" y="1782944"/>
            <a:ext cx="11569729" cy="4391690"/>
          </a:xfrm>
        </p:spPr>
        <p:txBody>
          <a:bodyPr/>
          <a:lstStyle/>
          <a:p>
            <a:r>
              <a:rPr lang="en-US"/>
              <a:t>Email: </a:t>
            </a:r>
            <a:r>
              <a:rPr lang="en-US">
                <a:hlinkClick r:id="rId3"/>
              </a:rPr>
              <a:t>ahsinfo@uwaterloo.ca</a:t>
            </a:r>
            <a:endParaRPr lang="en-US"/>
          </a:p>
          <a:p>
            <a:pPr lvl="1"/>
            <a:r>
              <a:rPr lang="en-US" sz="2200"/>
              <a:t>This email address is for high school students who have questions about courses, co-op, careers, student experience, further education, and program applications within the Faculty Health</a:t>
            </a:r>
          </a:p>
          <a:p>
            <a:pPr lvl="1"/>
            <a:endParaRPr lang="en-US"/>
          </a:p>
          <a:p>
            <a:r>
              <a:rPr lang="en-US"/>
              <a:t>To find out how to connect with a student ambassador and ask them questions about student life in the Faculty of Health, check out: </a:t>
            </a:r>
            <a:r>
              <a:rPr lang="en-US">
                <a:hlinkClick r:id="rId4"/>
              </a:rPr>
              <a:t>https://uwaterloo.ca/future-students/ask/ahs</a:t>
            </a:r>
            <a:r>
              <a:rPr lang="en-US"/>
              <a:t> </a:t>
            </a:r>
          </a:p>
        </p:txBody>
      </p:sp>
      <p:sp>
        <p:nvSpPr>
          <p:cNvPr id="4" name="Slide Number Placeholder 3">
            <a:extLst>
              <a:ext uri="{FF2B5EF4-FFF2-40B4-BE49-F238E27FC236}">
                <a16:creationId xmlns:a16="http://schemas.microsoft.com/office/drawing/2014/main" id="{DFAFB514-04DD-9E45-BA87-B278B779A5E4}"/>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42</a:t>
            </a:fld>
            <a:endParaRPr lang="en-US">
              <a:latin typeface="Barlow Condensed Medium" pitchFamily="2" charset="77"/>
            </a:endParaRPr>
          </a:p>
        </p:txBody>
      </p:sp>
    </p:spTree>
    <p:extLst>
      <p:ext uri="{BB962C8B-B14F-4D97-AF65-F5344CB8AC3E}">
        <p14:creationId xmlns:p14="http://schemas.microsoft.com/office/powerpoint/2010/main" val="313645664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98AA7D-F9EC-214D-8550-761BB9559210}"/>
              </a:ext>
            </a:extLst>
          </p:cNvPr>
          <p:cNvSpPr txBox="1">
            <a:spLocks/>
          </p:cNvSpPr>
          <p:nvPr/>
        </p:nvSpPr>
        <p:spPr>
          <a:xfrm>
            <a:off x="1524000" y="2993202"/>
            <a:ext cx="9144000" cy="871595"/>
          </a:xfrm>
          <a:prstGeom prst="rect">
            <a:avLst/>
          </a:prstGeom>
        </p:spPr>
        <p:txBody>
          <a:bodyPr/>
          <a:lst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chemeClr val="accent3"/>
                </a:solidFill>
                <a:latin typeface="Barlow ExtraBold" pitchFamily="2" charset="77"/>
              </a:rPr>
              <a:t>END OF LAB WORKSHOP</a:t>
            </a:r>
          </a:p>
        </p:txBody>
      </p:sp>
    </p:spTree>
    <p:extLst>
      <p:ext uri="{BB962C8B-B14F-4D97-AF65-F5344CB8AC3E}">
        <p14:creationId xmlns:p14="http://schemas.microsoft.com/office/powerpoint/2010/main" val="70148152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3AE65F-5D3C-D249-8422-48C2A52EBA37}"/>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5</a:t>
            </a:fld>
            <a:endParaRPr lang="en-US">
              <a:latin typeface="Barlow Condensed Medium" pitchFamily="2" charset="77"/>
            </a:endParaRPr>
          </a:p>
        </p:txBody>
      </p:sp>
      <p:sp>
        <p:nvSpPr>
          <p:cNvPr id="14" name="Title 1">
            <a:extLst>
              <a:ext uri="{FF2B5EF4-FFF2-40B4-BE49-F238E27FC236}">
                <a16:creationId xmlns:a16="http://schemas.microsoft.com/office/drawing/2014/main" id="{3948B021-5A24-EF45-B910-FCB9A2B50E6B}"/>
              </a:ext>
            </a:extLst>
          </p:cNvPr>
          <p:cNvSpPr>
            <a:spLocks noGrp="1"/>
          </p:cNvSpPr>
          <p:nvPr>
            <p:ph type="title"/>
          </p:nvPr>
        </p:nvSpPr>
        <p:spPr>
          <a:xfrm>
            <a:off x="338719" y="434108"/>
            <a:ext cx="11569729" cy="895927"/>
          </a:xfrm>
        </p:spPr>
        <p:txBody>
          <a:bodyPr/>
          <a:lstStyle/>
          <a:p>
            <a:r>
              <a:rPr lang="en-US">
                <a:latin typeface="Barlow Condensed ExtraBold" pitchFamily="2" charset="77"/>
              </a:rPr>
              <a:t>Neuroanatomy</a:t>
            </a:r>
          </a:p>
        </p:txBody>
      </p:sp>
      <p:sp>
        <p:nvSpPr>
          <p:cNvPr id="7" name="Content Placeholder 2">
            <a:extLst>
              <a:ext uri="{FF2B5EF4-FFF2-40B4-BE49-F238E27FC236}">
                <a16:creationId xmlns:a16="http://schemas.microsoft.com/office/drawing/2014/main" id="{7F521043-317F-6744-A74E-34AC07F67251}"/>
              </a:ext>
            </a:extLst>
          </p:cNvPr>
          <p:cNvSpPr>
            <a:spLocks noGrp="1"/>
          </p:cNvSpPr>
          <p:nvPr>
            <p:ph idx="1"/>
          </p:nvPr>
        </p:nvSpPr>
        <p:spPr>
          <a:xfrm>
            <a:off x="338719" y="1655006"/>
            <a:ext cx="7282453" cy="4598817"/>
          </a:xfrm>
        </p:spPr>
        <p:txBody>
          <a:bodyPr vert="horz" lIns="91440" tIns="45720" rIns="91440" bIns="45720" rtlCol="0" anchor="t">
            <a:normAutofit/>
          </a:bodyPr>
          <a:lstStyle/>
          <a:p>
            <a:pPr marL="0" indent="0">
              <a:buNone/>
            </a:pPr>
            <a:r>
              <a:rPr lang="en-US" b="1"/>
              <a:t>The Nervous System</a:t>
            </a:r>
          </a:p>
          <a:p>
            <a:pPr>
              <a:buFontTx/>
              <a:buChar char="-"/>
            </a:pPr>
            <a:r>
              <a:rPr lang="en-US"/>
              <a:t>The Central Nervous System (CNS)</a:t>
            </a:r>
          </a:p>
          <a:p>
            <a:pPr lvl="1">
              <a:buFont typeface="Arial" panose="020B0604020202020204" pitchFamily="34" charset="0"/>
              <a:buChar char="•"/>
            </a:pPr>
            <a:r>
              <a:rPr lang="en-US"/>
              <a:t>The Brain and Spinal Cord</a:t>
            </a:r>
          </a:p>
          <a:p>
            <a:pPr lvl="1">
              <a:buFont typeface="Arial" panose="020B0604020202020204" pitchFamily="34" charset="0"/>
              <a:buChar char="•"/>
            </a:pPr>
            <a:r>
              <a:rPr lang="en-US"/>
              <a:t>Interpreting stimuli and determining a response</a:t>
            </a:r>
          </a:p>
          <a:p>
            <a:pPr marL="457200" lvl="1" indent="0">
              <a:buNone/>
            </a:pPr>
            <a:endParaRPr lang="en-US"/>
          </a:p>
          <a:p>
            <a:pPr>
              <a:buFontTx/>
              <a:buChar char="-"/>
            </a:pPr>
            <a:r>
              <a:rPr lang="en-US"/>
              <a:t>The Peripheral Nervous System (PNS)</a:t>
            </a:r>
          </a:p>
          <a:p>
            <a:pPr lvl="1">
              <a:buFont typeface="Arial" panose="020B0604020202020204" pitchFamily="34" charset="0"/>
              <a:buChar char="•"/>
            </a:pPr>
            <a:r>
              <a:rPr lang="en-US"/>
              <a:t>Carries information to and from the CNS</a:t>
            </a:r>
          </a:p>
          <a:p>
            <a:pPr lvl="1">
              <a:buFont typeface="Arial" panose="020B0604020202020204" pitchFamily="34" charset="0"/>
              <a:buChar char="•"/>
            </a:pPr>
            <a:r>
              <a:rPr lang="en-US"/>
              <a:t>Activates muscles via “motor neurons” </a:t>
            </a:r>
          </a:p>
          <a:p>
            <a:pPr lvl="1">
              <a:buFont typeface="Arial" panose="020B0604020202020204" pitchFamily="34" charset="0"/>
              <a:buChar char="•"/>
            </a:pPr>
            <a:endParaRPr lang="en-US"/>
          </a:p>
        </p:txBody>
      </p:sp>
      <p:sp>
        <p:nvSpPr>
          <p:cNvPr id="3" name="TextBox 2">
            <a:extLst>
              <a:ext uri="{FF2B5EF4-FFF2-40B4-BE49-F238E27FC236}">
                <a16:creationId xmlns:a16="http://schemas.microsoft.com/office/drawing/2014/main" id="{EFC75A5D-1EFE-41D6-A420-E0A3C93737E5}"/>
              </a:ext>
            </a:extLst>
          </p:cNvPr>
          <p:cNvSpPr txBox="1"/>
          <p:nvPr/>
        </p:nvSpPr>
        <p:spPr>
          <a:xfrm>
            <a:off x="6169959" y="482525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pic>
        <p:nvPicPr>
          <p:cNvPr id="12" name="Picture 12" descr="Anatomical image highlighting the Peripheral Nervous System (PNS)&#10;">
            <a:extLst>
              <a:ext uri="{FF2B5EF4-FFF2-40B4-BE49-F238E27FC236}">
                <a16:creationId xmlns:a16="http://schemas.microsoft.com/office/drawing/2014/main" id="{B9F221AC-8908-4676-8212-CF7911E8A006}"/>
              </a:ext>
            </a:extLst>
          </p:cNvPr>
          <p:cNvPicPr>
            <a:picLocks noChangeAspect="1"/>
          </p:cNvPicPr>
          <p:nvPr/>
        </p:nvPicPr>
        <p:blipFill>
          <a:blip r:embed="rId3"/>
          <a:stretch>
            <a:fillRect/>
          </a:stretch>
        </p:blipFill>
        <p:spPr>
          <a:xfrm>
            <a:off x="6786121" y="2449414"/>
            <a:ext cx="3568290" cy="3568290"/>
          </a:xfrm>
          <a:prstGeom prst="rect">
            <a:avLst/>
          </a:prstGeom>
        </p:spPr>
      </p:pic>
      <p:pic>
        <p:nvPicPr>
          <p:cNvPr id="13" name="Picture 14" descr="Image of a brain and spinal cord, representing the Central Nervous System (CNS)&#10;&#10;">
            <a:extLst>
              <a:ext uri="{FF2B5EF4-FFF2-40B4-BE49-F238E27FC236}">
                <a16:creationId xmlns:a16="http://schemas.microsoft.com/office/drawing/2014/main" id="{FD499A85-6654-4808-94E0-745BEB67E3BA}"/>
              </a:ext>
            </a:extLst>
          </p:cNvPr>
          <p:cNvPicPr>
            <a:picLocks noChangeAspect="1"/>
          </p:cNvPicPr>
          <p:nvPr/>
        </p:nvPicPr>
        <p:blipFill>
          <a:blip r:embed="rId4"/>
          <a:stretch>
            <a:fillRect/>
          </a:stretch>
        </p:blipFill>
        <p:spPr>
          <a:xfrm>
            <a:off x="10263807" y="1501516"/>
            <a:ext cx="1625027" cy="3645196"/>
          </a:xfrm>
          <a:prstGeom prst="rect">
            <a:avLst/>
          </a:prstGeom>
        </p:spPr>
      </p:pic>
      <p:sp>
        <p:nvSpPr>
          <p:cNvPr id="2" name="TextBox 1">
            <a:extLst>
              <a:ext uri="{FF2B5EF4-FFF2-40B4-BE49-F238E27FC236}">
                <a16:creationId xmlns:a16="http://schemas.microsoft.com/office/drawing/2014/main" id="{D03040F2-1737-464E-B0D9-D4D026B88DD1}"/>
              </a:ext>
            </a:extLst>
          </p:cNvPr>
          <p:cNvSpPr txBox="1"/>
          <p:nvPr/>
        </p:nvSpPr>
        <p:spPr>
          <a:xfrm>
            <a:off x="10746954" y="5146712"/>
            <a:ext cx="76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CNS</a:t>
            </a:r>
          </a:p>
        </p:txBody>
      </p:sp>
      <p:sp>
        <p:nvSpPr>
          <p:cNvPr id="15" name="TextBox 14">
            <a:extLst>
              <a:ext uri="{FF2B5EF4-FFF2-40B4-BE49-F238E27FC236}">
                <a16:creationId xmlns:a16="http://schemas.microsoft.com/office/drawing/2014/main" id="{DC584E31-F23D-4139-9495-E8887E1EE32E}"/>
              </a:ext>
            </a:extLst>
          </p:cNvPr>
          <p:cNvSpPr txBox="1"/>
          <p:nvPr/>
        </p:nvSpPr>
        <p:spPr>
          <a:xfrm>
            <a:off x="7331725" y="5146712"/>
            <a:ext cx="7601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t>PNS</a:t>
            </a:r>
          </a:p>
        </p:txBody>
      </p:sp>
    </p:spTree>
    <p:extLst>
      <p:ext uri="{BB962C8B-B14F-4D97-AF65-F5344CB8AC3E}">
        <p14:creationId xmlns:p14="http://schemas.microsoft.com/office/powerpoint/2010/main" val="255969409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CA2F8C-A0CD-A140-8756-363ED1E07A49}"/>
              </a:ext>
            </a:extLst>
          </p:cNvPr>
          <p:cNvSpPr txBox="1">
            <a:spLocks/>
          </p:cNvSpPr>
          <p:nvPr/>
        </p:nvSpPr>
        <p:spPr>
          <a:xfrm>
            <a:off x="311135" y="2905990"/>
            <a:ext cx="11569729" cy="104601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3600" b="1" kern="1200" spc="50" baseline="0">
                <a:solidFill>
                  <a:schemeClr val="tx1"/>
                </a:solidFill>
                <a:latin typeface="+mj-lt"/>
                <a:ea typeface="+mj-ea"/>
                <a:cs typeface="+mj-cs"/>
              </a:defRPr>
            </a:lvl1pPr>
          </a:lstStyle>
          <a:p>
            <a:pPr algn="ctr"/>
            <a:r>
              <a:rPr lang="en-CA" sz="6000">
                <a:solidFill>
                  <a:schemeClr val="bg1"/>
                </a:solidFill>
                <a:latin typeface="Barlow Condensed ExtraBold"/>
              </a:rPr>
              <a:t>RESPONSE TIME</a:t>
            </a:r>
          </a:p>
        </p:txBody>
      </p:sp>
    </p:spTree>
    <p:extLst>
      <p:ext uri="{BB962C8B-B14F-4D97-AF65-F5344CB8AC3E}">
        <p14:creationId xmlns:p14="http://schemas.microsoft.com/office/powerpoint/2010/main" val="44799727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93B16C-7A2F-5E4C-82DE-D9EFEBEC16EF}"/>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7</a:t>
            </a:fld>
            <a:endParaRPr lang="en-US">
              <a:latin typeface="Barlow Condensed Medium" pitchFamily="2" charset="77"/>
            </a:endParaRPr>
          </a:p>
        </p:txBody>
      </p:sp>
      <p:sp>
        <p:nvSpPr>
          <p:cNvPr id="23" name="TextBox 22">
            <a:extLst>
              <a:ext uri="{FF2B5EF4-FFF2-40B4-BE49-F238E27FC236}">
                <a16:creationId xmlns:a16="http://schemas.microsoft.com/office/drawing/2014/main" id="{7541929F-A9DD-3F4B-B7E7-FC2D8E5B4DC6}"/>
              </a:ext>
            </a:extLst>
          </p:cNvPr>
          <p:cNvSpPr txBox="1"/>
          <p:nvPr/>
        </p:nvSpPr>
        <p:spPr>
          <a:xfrm>
            <a:off x="139443" y="3146315"/>
            <a:ext cx="1279072" cy="307777"/>
          </a:xfrm>
          <a:prstGeom prst="rect">
            <a:avLst/>
          </a:prstGeom>
          <a:noFill/>
        </p:spPr>
        <p:txBody>
          <a:bodyPr wrap="square" lIns="91440" tIns="45720" rIns="91440" bIns="45720" rtlCol="0" anchor="t">
            <a:spAutoFit/>
          </a:bodyPr>
          <a:lstStyle/>
          <a:p>
            <a:pPr algn="ctr"/>
            <a:r>
              <a:rPr lang="en-CA" sz="1400" b="1">
                <a:solidFill>
                  <a:schemeClr val="accent3"/>
                </a:solidFill>
              </a:rPr>
              <a:t> Stimulus</a:t>
            </a:r>
            <a:endParaRPr lang="en-CA" sz="1400"/>
          </a:p>
        </p:txBody>
      </p:sp>
      <p:sp>
        <p:nvSpPr>
          <p:cNvPr id="27" name="TextBox 26">
            <a:extLst>
              <a:ext uri="{FF2B5EF4-FFF2-40B4-BE49-F238E27FC236}">
                <a16:creationId xmlns:a16="http://schemas.microsoft.com/office/drawing/2014/main" id="{BB6A70FF-F890-5B4E-92CE-CF6CBC148165}"/>
              </a:ext>
            </a:extLst>
          </p:cNvPr>
          <p:cNvSpPr txBox="1"/>
          <p:nvPr/>
        </p:nvSpPr>
        <p:spPr>
          <a:xfrm>
            <a:off x="7370051" y="3242411"/>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Muscle Activation</a:t>
            </a:r>
          </a:p>
        </p:txBody>
      </p:sp>
      <p:cxnSp>
        <p:nvCxnSpPr>
          <p:cNvPr id="29" name="Straight Arrow Connector 28">
            <a:extLst>
              <a:ext uri="{FF2B5EF4-FFF2-40B4-BE49-F238E27FC236}">
                <a16:creationId xmlns:a16="http://schemas.microsoft.com/office/drawing/2014/main" id="{7E6D2421-0AC3-9D48-B8CC-C660769166AA}"/>
              </a:ext>
              <a:ext uri="{C183D7F6-B498-43B3-948B-1728B52AA6E4}">
                <adec:decorative xmlns:adec="http://schemas.microsoft.com/office/drawing/2017/decorative" val="1"/>
              </a:ext>
            </a:extLst>
          </p:cNvPr>
          <p:cNvCxnSpPr>
            <a:cxnSpLocks/>
          </p:cNvCxnSpPr>
          <p:nvPr/>
        </p:nvCxnSpPr>
        <p:spPr>
          <a:xfrm>
            <a:off x="1596484" y="3517600"/>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95419D6-FA84-3844-A828-A145EC608BBB}"/>
              </a:ext>
              <a:ext uri="{C183D7F6-B498-43B3-948B-1728B52AA6E4}">
                <adec:decorative xmlns:adec="http://schemas.microsoft.com/office/drawing/2017/decorative" val="1"/>
              </a:ext>
            </a:extLst>
          </p:cNvPr>
          <p:cNvCxnSpPr>
            <a:cxnSpLocks/>
          </p:cNvCxnSpPr>
          <p:nvPr/>
        </p:nvCxnSpPr>
        <p:spPr>
          <a:xfrm>
            <a:off x="2741735" y="350602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D4B896C-A21C-6D47-A46C-307E43C7182F}"/>
              </a:ext>
              <a:ext uri="{C183D7F6-B498-43B3-948B-1728B52AA6E4}">
                <adec:decorative xmlns:adec="http://schemas.microsoft.com/office/drawing/2017/decorative" val="1"/>
              </a:ext>
            </a:extLst>
          </p:cNvPr>
          <p:cNvCxnSpPr>
            <a:cxnSpLocks/>
          </p:cNvCxnSpPr>
          <p:nvPr/>
        </p:nvCxnSpPr>
        <p:spPr>
          <a:xfrm>
            <a:off x="5793862" y="3491787"/>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F23137-CECB-A548-892F-7BF482B93D99}"/>
              </a:ext>
              <a:ext uri="{C183D7F6-B498-43B3-948B-1728B52AA6E4}">
                <adec:decorative xmlns:adec="http://schemas.microsoft.com/office/drawing/2017/decorative" val="1"/>
              </a:ext>
            </a:extLst>
          </p:cNvPr>
          <p:cNvCxnSpPr>
            <a:cxnSpLocks/>
          </p:cNvCxnSpPr>
          <p:nvPr/>
        </p:nvCxnSpPr>
        <p:spPr>
          <a:xfrm>
            <a:off x="8964117" y="3464808"/>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5A785DF-ACB2-7C4E-AB2A-068B01D5DD75}"/>
              </a:ext>
              <a:ext uri="{C183D7F6-B498-43B3-948B-1728B52AA6E4}">
                <adec:decorative xmlns:adec="http://schemas.microsoft.com/office/drawing/2017/decorative" val="1"/>
              </a:ext>
            </a:extLst>
          </p:cNvPr>
          <p:cNvCxnSpPr>
            <a:cxnSpLocks/>
          </p:cNvCxnSpPr>
          <p:nvPr/>
        </p:nvCxnSpPr>
        <p:spPr>
          <a:xfrm>
            <a:off x="10327582"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Left Brace 34" descr="Reaction time bracket that encompasses sound moving to the ear then to the brain, the brain interpreting the stimulus, and then sending a message to the muscles.">
            <a:extLst>
              <a:ext uri="{FF2B5EF4-FFF2-40B4-BE49-F238E27FC236}">
                <a16:creationId xmlns:a16="http://schemas.microsoft.com/office/drawing/2014/main" id="{1106769A-51C2-5D43-A29E-3DF6D020B12C}"/>
              </a:ext>
              <a:ext uri="{C183D7F6-B498-43B3-948B-1728B52AA6E4}">
                <adec:decorative xmlns:adec="http://schemas.microsoft.com/office/drawing/2017/decorative" val="0"/>
              </a:ext>
            </a:extLst>
          </p:cNvPr>
          <p:cNvSpPr/>
          <p:nvPr/>
        </p:nvSpPr>
        <p:spPr>
          <a:xfrm rot="5400000" flipV="1">
            <a:off x="3576317" y="-1028781"/>
            <a:ext cx="674919" cy="6872423"/>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6" name="Left Brace 35" descr="Movement time bracket encompassing muscle activation, the person starting to run, and movement completion.">
            <a:extLst>
              <a:ext uri="{FF2B5EF4-FFF2-40B4-BE49-F238E27FC236}">
                <a16:creationId xmlns:a16="http://schemas.microsoft.com/office/drawing/2014/main" id="{7B79DC21-58F0-D245-A3DA-7B9E669E99EC}"/>
              </a:ext>
              <a:ext uri="{C183D7F6-B498-43B3-948B-1728B52AA6E4}">
                <adec:decorative xmlns:adec="http://schemas.microsoft.com/office/drawing/2017/decorative" val="0"/>
              </a:ext>
            </a:extLst>
          </p:cNvPr>
          <p:cNvSpPr/>
          <p:nvPr/>
        </p:nvSpPr>
        <p:spPr>
          <a:xfrm rot="5400000" flipV="1">
            <a:off x="9312661" y="232786"/>
            <a:ext cx="674924" cy="4358978"/>
          </a:xfrm>
          <a:prstGeom prst="leftBrace">
            <a:avLst/>
          </a:prstGeom>
          <a:ln w="2857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Left Brace 36" descr="Response time bracket encompassing both reaction time and movement time.">
            <a:extLst>
              <a:ext uri="{FF2B5EF4-FFF2-40B4-BE49-F238E27FC236}">
                <a16:creationId xmlns:a16="http://schemas.microsoft.com/office/drawing/2014/main" id="{A5035B53-04E1-6241-8633-4704A68E1AC8}"/>
              </a:ext>
              <a:ext uri="{C183D7F6-B498-43B3-948B-1728B52AA6E4}">
                <adec:decorative xmlns:adec="http://schemas.microsoft.com/office/drawing/2017/decorative" val="0"/>
              </a:ext>
            </a:extLst>
          </p:cNvPr>
          <p:cNvSpPr/>
          <p:nvPr/>
        </p:nvSpPr>
        <p:spPr>
          <a:xfrm rot="16200000">
            <a:off x="5830037" y="-1088189"/>
            <a:ext cx="666701" cy="11377416"/>
          </a:xfrm>
          <a:prstGeom prst="leftBrace">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TextBox 41">
            <a:extLst>
              <a:ext uri="{FF2B5EF4-FFF2-40B4-BE49-F238E27FC236}">
                <a16:creationId xmlns:a16="http://schemas.microsoft.com/office/drawing/2014/main" id="{46253BF0-8F89-0045-BA81-E20BB95E578C}"/>
              </a:ext>
            </a:extLst>
          </p:cNvPr>
          <p:cNvSpPr txBox="1"/>
          <p:nvPr/>
        </p:nvSpPr>
        <p:spPr>
          <a:xfrm>
            <a:off x="10590784" y="3210520"/>
            <a:ext cx="1583872" cy="584775"/>
          </a:xfrm>
          <a:prstGeom prst="rect">
            <a:avLst/>
          </a:prstGeom>
          <a:noFill/>
        </p:spPr>
        <p:txBody>
          <a:bodyPr wrap="square" lIns="91440" tIns="45720" rIns="91440" bIns="45720" rtlCol="0" anchor="t">
            <a:spAutoFit/>
          </a:bodyPr>
          <a:lstStyle/>
          <a:p>
            <a:pPr algn="ctr"/>
            <a:r>
              <a:rPr lang="en-CA" sz="1400" b="1">
                <a:solidFill>
                  <a:schemeClr val="accent3"/>
                </a:solidFill>
              </a:rPr>
              <a:t>Movement completion</a:t>
            </a:r>
          </a:p>
        </p:txBody>
      </p:sp>
      <p:sp>
        <p:nvSpPr>
          <p:cNvPr id="45" name="TextBox 44">
            <a:extLst>
              <a:ext uri="{FF2B5EF4-FFF2-40B4-BE49-F238E27FC236}">
                <a16:creationId xmlns:a16="http://schemas.microsoft.com/office/drawing/2014/main" id="{3CD9E2DB-F5B5-5448-865B-2C20C19D093D}"/>
              </a:ext>
            </a:extLst>
          </p:cNvPr>
          <p:cNvSpPr txBox="1"/>
          <p:nvPr/>
        </p:nvSpPr>
        <p:spPr>
          <a:xfrm>
            <a:off x="2618390" y="1669099"/>
            <a:ext cx="2603231" cy="369332"/>
          </a:xfrm>
          <a:prstGeom prst="rect">
            <a:avLst/>
          </a:prstGeom>
          <a:noFill/>
        </p:spPr>
        <p:txBody>
          <a:bodyPr wrap="square" lIns="91440" tIns="45720" rIns="91440" bIns="45720" rtlCol="0" anchor="t">
            <a:spAutoFit/>
          </a:bodyPr>
          <a:lstStyle/>
          <a:p>
            <a:pPr algn="ctr"/>
            <a:r>
              <a:rPr lang="en-CA" b="1">
                <a:solidFill>
                  <a:schemeClr val="accent5"/>
                </a:solidFill>
              </a:rPr>
              <a:t>Reaction Time (RT)</a:t>
            </a:r>
          </a:p>
        </p:txBody>
      </p:sp>
      <p:sp>
        <p:nvSpPr>
          <p:cNvPr id="46" name="TextBox 45">
            <a:extLst>
              <a:ext uri="{FF2B5EF4-FFF2-40B4-BE49-F238E27FC236}">
                <a16:creationId xmlns:a16="http://schemas.microsoft.com/office/drawing/2014/main" id="{E2959E7D-70FB-784E-861F-C9AFBA59A7B7}"/>
              </a:ext>
              <a:ext uri="{C183D7F6-B498-43B3-948B-1728B52AA6E4}">
                <adec:decorative xmlns:adec="http://schemas.microsoft.com/office/drawing/2017/decorative" val="1"/>
              </a:ext>
            </a:extLst>
          </p:cNvPr>
          <p:cNvSpPr txBox="1"/>
          <p:nvPr/>
        </p:nvSpPr>
        <p:spPr>
          <a:xfrm>
            <a:off x="8184609" y="1668553"/>
            <a:ext cx="2931027" cy="369332"/>
          </a:xfrm>
          <a:prstGeom prst="rect">
            <a:avLst/>
          </a:prstGeom>
          <a:noFill/>
        </p:spPr>
        <p:txBody>
          <a:bodyPr wrap="square" lIns="91440" tIns="45720" rIns="91440" bIns="45720" rtlCol="0" anchor="t">
            <a:spAutoFit/>
          </a:bodyPr>
          <a:lstStyle/>
          <a:p>
            <a:pPr algn="ctr"/>
            <a:r>
              <a:rPr lang="en-CA" b="1">
                <a:solidFill>
                  <a:schemeClr val="accent5"/>
                </a:solidFill>
              </a:rPr>
              <a:t>Movement Time (MT)</a:t>
            </a:r>
          </a:p>
        </p:txBody>
      </p:sp>
      <p:sp>
        <p:nvSpPr>
          <p:cNvPr id="47" name="TextBox 46">
            <a:extLst>
              <a:ext uri="{FF2B5EF4-FFF2-40B4-BE49-F238E27FC236}">
                <a16:creationId xmlns:a16="http://schemas.microsoft.com/office/drawing/2014/main" id="{7C77FE0E-4128-244A-BAB7-0E3C3F056A3B}"/>
              </a:ext>
            </a:extLst>
          </p:cNvPr>
          <p:cNvSpPr txBox="1"/>
          <p:nvPr/>
        </p:nvSpPr>
        <p:spPr>
          <a:xfrm>
            <a:off x="5081923" y="5041380"/>
            <a:ext cx="2162927" cy="369332"/>
          </a:xfrm>
          <a:prstGeom prst="rect">
            <a:avLst/>
          </a:prstGeom>
          <a:noFill/>
        </p:spPr>
        <p:txBody>
          <a:bodyPr wrap="square" rtlCol="0">
            <a:spAutoFit/>
          </a:bodyPr>
          <a:lstStyle/>
          <a:p>
            <a:pPr algn="ctr"/>
            <a:r>
              <a:rPr lang="en-CA" b="1">
                <a:solidFill>
                  <a:schemeClr val="accent3"/>
                </a:solidFill>
              </a:rPr>
              <a:t>Response Time</a:t>
            </a:r>
          </a:p>
        </p:txBody>
      </p:sp>
      <p:sp>
        <p:nvSpPr>
          <p:cNvPr id="48" name="TextBox 47">
            <a:extLst>
              <a:ext uri="{FF2B5EF4-FFF2-40B4-BE49-F238E27FC236}">
                <a16:creationId xmlns:a16="http://schemas.microsoft.com/office/drawing/2014/main" id="{5FDB8E51-C810-054A-A263-C211E7DE7CBA}"/>
              </a:ext>
            </a:extLst>
          </p:cNvPr>
          <p:cNvSpPr txBox="1"/>
          <p:nvPr/>
        </p:nvSpPr>
        <p:spPr>
          <a:xfrm>
            <a:off x="257503" y="1161838"/>
            <a:ext cx="45194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Example: Swinging a baseball bat</a:t>
            </a:r>
          </a:p>
        </p:txBody>
      </p:sp>
      <p:sp>
        <p:nvSpPr>
          <p:cNvPr id="3" name="Oval 2">
            <a:extLst>
              <a:ext uri="{FF2B5EF4-FFF2-40B4-BE49-F238E27FC236}">
                <a16:creationId xmlns:a16="http://schemas.microsoft.com/office/drawing/2014/main" id="{6B554249-3901-9043-90FF-16376858D9D0}"/>
              </a:ext>
              <a:ext uri="{C183D7F6-B498-43B3-948B-1728B52AA6E4}">
                <adec:decorative xmlns:adec="http://schemas.microsoft.com/office/drawing/2017/decorative" val="1"/>
              </a:ext>
            </a:extLst>
          </p:cNvPr>
          <p:cNvSpPr/>
          <p:nvPr/>
        </p:nvSpPr>
        <p:spPr>
          <a:xfrm>
            <a:off x="102746" y="287041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9D57BFD-0FAC-764A-837C-233975369273}"/>
              </a:ext>
              <a:ext uri="{C183D7F6-B498-43B3-948B-1728B52AA6E4}">
                <adec:decorative xmlns:adec="http://schemas.microsoft.com/office/drawing/2017/decorative" val="1"/>
              </a:ext>
            </a:extLst>
          </p:cNvPr>
          <p:cNvSpPr/>
          <p:nvPr/>
        </p:nvSpPr>
        <p:spPr>
          <a:xfrm>
            <a:off x="7470634" y="2850704"/>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EED4418-9FA7-E84D-BD9B-387A636F42FD}"/>
              </a:ext>
              <a:ext uri="{C183D7F6-B498-43B3-948B-1728B52AA6E4}">
                <adec:decorative xmlns:adec="http://schemas.microsoft.com/office/drawing/2017/decorative" val="1"/>
              </a:ext>
            </a:extLst>
          </p:cNvPr>
          <p:cNvSpPr/>
          <p:nvPr/>
        </p:nvSpPr>
        <p:spPr>
          <a:xfrm>
            <a:off x="10689931" y="2849162"/>
            <a:ext cx="1382707" cy="1353672"/>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E5CFFAF4-4190-6F4E-9395-0372594D5175}"/>
              </a:ext>
              <a:ext uri="{C183D7F6-B498-43B3-948B-1728B52AA6E4}">
                <adec:decorative xmlns:adec="http://schemas.microsoft.com/office/drawing/2017/decorative" val="1"/>
              </a:ext>
            </a:extLst>
          </p:cNvPr>
          <p:cNvCxnSpPr>
            <a:cxnSpLocks/>
          </p:cNvCxnSpPr>
          <p:nvPr/>
        </p:nvCxnSpPr>
        <p:spPr>
          <a:xfrm>
            <a:off x="4204033" y="3508544"/>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uscle.">
            <a:extLst>
              <a:ext uri="{FF2B5EF4-FFF2-40B4-BE49-F238E27FC236}">
                <a16:creationId xmlns:a16="http://schemas.microsoft.com/office/drawing/2014/main" id="{2D13A2BE-D018-0347-985B-9A1029DCB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2453" y="2871299"/>
            <a:ext cx="1122300" cy="119157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51F7FCAD-6C69-724D-BB73-C6C9800CD5B9}"/>
              </a:ext>
              <a:ext uri="{C183D7F6-B498-43B3-948B-1728B52AA6E4}">
                <adec:decorative xmlns:adec="http://schemas.microsoft.com/office/drawing/2017/decorative" val="1"/>
              </a:ext>
            </a:extLst>
          </p:cNvPr>
          <p:cNvCxnSpPr>
            <a:cxnSpLocks/>
          </p:cNvCxnSpPr>
          <p:nvPr/>
        </p:nvCxnSpPr>
        <p:spPr>
          <a:xfrm>
            <a:off x="7073704" y="3479275"/>
            <a:ext cx="27628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Graphic 18" descr="Brain with gears.">
            <a:extLst>
              <a:ext uri="{FF2B5EF4-FFF2-40B4-BE49-F238E27FC236}">
                <a16:creationId xmlns:a16="http://schemas.microsoft.com/office/drawing/2014/main" id="{06FFDAD3-F07E-0840-8890-38BE3DB235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1923" y="2879188"/>
            <a:ext cx="1219396" cy="1219396"/>
          </a:xfrm>
          <a:prstGeom prst="rect">
            <a:avLst/>
          </a:prstGeom>
        </p:spPr>
      </p:pic>
      <p:pic>
        <p:nvPicPr>
          <p:cNvPr id="13" name="Graphic 12" descr="Brain in head.">
            <a:extLst>
              <a:ext uri="{FF2B5EF4-FFF2-40B4-BE49-F238E27FC236}">
                <a16:creationId xmlns:a16="http://schemas.microsoft.com/office/drawing/2014/main" id="{31E12E8C-DD13-B14C-8CAA-5EAA29B089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053473" y="2904108"/>
            <a:ext cx="1158769" cy="1158769"/>
          </a:xfrm>
          <a:prstGeom prst="rect">
            <a:avLst/>
          </a:prstGeom>
        </p:spPr>
      </p:pic>
      <p:pic>
        <p:nvPicPr>
          <p:cNvPr id="50" name="Graphic 49" descr="Sound symbol.">
            <a:extLst>
              <a:ext uri="{FF2B5EF4-FFF2-40B4-BE49-F238E27FC236}">
                <a16:creationId xmlns:a16="http://schemas.microsoft.com/office/drawing/2014/main" id="{3ECC4960-CBF2-7D4D-86A5-42756C61CE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681" y="3412299"/>
            <a:ext cx="575104" cy="575104"/>
          </a:xfrm>
          <a:prstGeom prst="rect">
            <a:avLst/>
          </a:prstGeom>
        </p:spPr>
      </p:pic>
      <p:sp>
        <p:nvSpPr>
          <p:cNvPr id="2" name="Title 1">
            <a:extLst>
              <a:ext uri="{FF2B5EF4-FFF2-40B4-BE49-F238E27FC236}">
                <a16:creationId xmlns:a16="http://schemas.microsoft.com/office/drawing/2014/main" id="{6AD04D8E-4EFE-1340-B9D6-A103BB614959}"/>
              </a:ext>
            </a:extLst>
          </p:cNvPr>
          <p:cNvSpPr>
            <a:spLocks noGrp="1"/>
          </p:cNvSpPr>
          <p:nvPr>
            <p:ph type="title"/>
          </p:nvPr>
        </p:nvSpPr>
        <p:spPr>
          <a:xfrm>
            <a:off x="259883" y="453284"/>
            <a:ext cx="11569729" cy="895927"/>
          </a:xfrm>
        </p:spPr>
        <p:txBody>
          <a:bodyPr/>
          <a:lstStyle/>
          <a:p>
            <a:r>
              <a:rPr lang="en-US">
                <a:latin typeface="Barlow Condensed ExtraBold" pitchFamily="2" charset="77"/>
              </a:rPr>
              <a:t>Response to Stimuli</a:t>
            </a:r>
          </a:p>
        </p:txBody>
      </p:sp>
      <p:pic>
        <p:nvPicPr>
          <p:cNvPr id="6" name="Graphic 6" descr="Man swinging a baseball bat">
            <a:extLst>
              <a:ext uri="{FF2B5EF4-FFF2-40B4-BE49-F238E27FC236}">
                <a16:creationId xmlns:a16="http://schemas.microsoft.com/office/drawing/2014/main" id="{85060C03-AE8E-4584-BF24-405442E728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19542" y="2896541"/>
            <a:ext cx="1196621" cy="1215437"/>
          </a:xfrm>
          <a:prstGeom prst="rect">
            <a:avLst/>
          </a:prstGeom>
        </p:spPr>
      </p:pic>
      <p:pic>
        <p:nvPicPr>
          <p:cNvPr id="7" name="Graphic 7" descr="Eye outline">
            <a:extLst>
              <a:ext uri="{FF2B5EF4-FFF2-40B4-BE49-F238E27FC236}">
                <a16:creationId xmlns:a16="http://schemas.microsoft.com/office/drawing/2014/main" id="{998E0A5B-C59B-4A66-B77D-3B527104B3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6430" y="3056467"/>
            <a:ext cx="914400" cy="914400"/>
          </a:xfrm>
          <a:prstGeom prst="rect">
            <a:avLst/>
          </a:prstGeom>
        </p:spPr>
      </p:pic>
    </p:spTree>
    <p:custDataLst>
      <p:tags r:id="rId1"/>
    </p:custDataLst>
    <p:extLst>
      <p:ext uri="{BB962C8B-B14F-4D97-AF65-F5344CB8AC3E}">
        <p14:creationId xmlns:p14="http://schemas.microsoft.com/office/powerpoint/2010/main" val="1141222472"/>
      </p:ext>
    </p:extLst>
  </p:cSld>
  <p:clrMapOvr>
    <a:masterClrMapping/>
  </p:clrMapOvr>
  <p:transition spd="slow" advTm="17652">
    <p:push dir="u"/>
  </p:transition>
  <p:extLst>
    <p:ext uri="{E180D4A7-C9FB-4DFB-919C-405C955672EB}">
      <p14:showEvtLst xmlns:p14="http://schemas.microsoft.com/office/powerpoint/2010/main">
        <p14:playEvt time="4259" objId="4"/>
        <p14:stopEvt time="16239" objId="4"/>
        <p14:playEvt time="16272" objId="4"/>
        <p14:stopEvt time="17652"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10;&#10;Description automatically generated">
            <a:extLst>
              <a:ext uri="{FF2B5EF4-FFF2-40B4-BE49-F238E27FC236}">
                <a16:creationId xmlns:a16="http://schemas.microsoft.com/office/drawing/2014/main" id="{A60C5712-A5B1-5E44-A751-C292C9960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05" y="1159880"/>
            <a:ext cx="8835341" cy="5011388"/>
          </a:xfrm>
          <a:prstGeom prst="rect">
            <a:avLst/>
          </a:prstGeom>
        </p:spPr>
      </p:pic>
      <p:sp>
        <p:nvSpPr>
          <p:cNvPr id="2" name="Title 1">
            <a:extLst>
              <a:ext uri="{FF2B5EF4-FFF2-40B4-BE49-F238E27FC236}">
                <a16:creationId xmlns:a16="http://schemas.microsoft.com/office/drawing/2014/main" id="{FFEBD31B-8323-EE47-A57F-0FD4FFCB8CBC}"/>
              </a:ext>
            </a:extLst>
          </p:cNvPr>
          <p:cNvSpPr>
            <a:spLocks noGrp="1"/>
          </p:cNvSpPr>
          <p:nvPr>
            <p:ph type="title"/>
          </p:nvPr>
        </p:nvSpPr>
        <p:spPr>
          <a:xfrm>
            <a:off x="259882" y="374583"/>
            <a:ext cx="11569729" cy="895927"/>
          </a:xfrm>
        </p:spPr>
        <p:txBody>
          <a:bodyPr/>
          <a:lstStyle/>
          <a:p>
            <a:r>
              <a:rPr lang="en-US">
                <a:latin typeface="Barlow Condensed ExtraBold" pitchFamily="2" charset="77"/>
              </a:rPr>
              <a:t>Electromyography </a:t>
            </a:r>
          </a:p>
        </p:txBody>
      </p:sp>
      <p:sp>
        <p:nvSpPr>
          <p:cNvPr id="5" name="Slide Number Placeholder 4">
            <a:extLst>
              <a:ext uri="{FF2B5EF4-FFF2-40B4-BE49-F238E27FC236}">
                <a16:creationId xmlns:a16="http://schemas.microsoft.com/office/drawing/2014/main" id="{FEAD0F1A-F539-9540-B849-E2024718364A}"/>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8</a:t>
            </a:fld>
            <a:endParaRPr lang="en-US">
              <a:latin typeface="Barlow Condensed Medium" pitchFamily="2" charset="77"/>
            </a:endParaRPr>
          </a:p>
        </p:txBody>
      </p:sp>
      <p:cxnSp>
        <p:nvCxnSpPr>
          <p:cNvPr id="23" name="Straight Connector 22">
            <a:extLst>
              <a:ext uri="{FF2B5EF4-FFF2-40B4-BE49-F238E27FC236}">
                <a16:creationId xmlns:a16="http://schemas.microsoft.com/office/drawing/2014/main" id="{1531B739-E308-F04B-BF00-E93CF012D0A4}"/>
              </a:ext>
              <a:ext uri="{C183D7F6-B498-43B3-948B-1728B52AA6E4}">
                <adec:decorative xmlns:adec="http://schemas.microsoft.com/office/drawing/2017/decorative" val="1"/>
              </a:ext>
            </a:extLst>
          </p:cNvPr>
          <p:cNvCxnSpPr>
            <a:cxnSpLocks/>
          </p:cNvCxnSpPr>
          <p:nvPr/>
        </p:nvCxnSpPr>
        <p:spPr>
          <a:xfrm flipV="1">
            <a:off x="3753556" y="4306602"/>
            <a:ext cx="4976154" cy="28221"/>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7CD161-8979-884A-9359-732205B1A0C9}"/>
              </a:ext>
              <a:ext uri="{C183D7F6-B498-43B3-948B-1728B52AA6E4}">
                <adec:decorative xmlns:adec="http://schemas.microsoft.com/office/drawing/2017/decorative" val="1"/>
              </a:ext>
            </a:extLst>
          </p:cNvPr>
          <p:cNvCxnSpPr>
            <a:cxnSpLocks/>
          </p:cNvCxnSpPr>
          <p:nvPr/>
        </p:nvCxnSpPr>
        <p:spPr>
          <a:xfrm flipH="1">
            <a:off x="3687704" y="4287787"/>
            <a:ext cx="18814" cy="1414874"/>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9BAE45D-C25B-C343-A408-B2E76BA6A69B}"/>
              </a:ext>
              <a:ext uri="{C183D7F6-B498-43B3-948B-1728B52AA6E4}">
                <adec:decorative xmlns:adec="http://schemas.microsoft.com/office/drawing/2017/decorative" val="1"/>
              </a:ext>
            </a:extLst>
          </p:cNvPr>
          <p:cNvSpPr/>
          <p:nvPr/>
        </p:nvSpPr>
        <p:spPr>
          <a:xfrm>
            <a:off x="10656851" y="4196115"/>
            <a:ext cx="294465" cy="139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Box 5">
            <a:extLst>
              <a:ext uri="{FF2B5EF4-FFF2-40B4-BE49-F238E27FC236}">
                <a16:creationId xmlns:a16="http://schemas.microsoft.com/office/drawing/2014/main" id="{6A9B3FCF-D988-DA48-BD93-242C8EC64A0A}"/>
              </a:ext>
            </a:extLst>
          </p:cNvPr>
          <p:cNvSpPr txBox="1"/>
          <p:nvPr/>
        </p:nvSpPr>
        <p:spPr>
          <a:xfrm>
            <a:off x="8957220" y="4266499"/>
            <a:ext cx="628414" cy="276999"/>
          </a:xfrm>
          <a:prstGeom prst="rect">
            <a:avLst/>
          </a:prstGeom>
          <a:solidFill>
            <a:schemeClr val="bg1"/>
          </a:solidFill>
          <a:ln>
            <a:solidFill>
              <a:schemeClr val="tx1"/>
            </a:solidFill>
          </a:ln>
        </p:spPr>
        <p:txBody>
          <a:bodyPr wrap="square" lIns="91440" tIns="45720" rIns="91440" bIns="45720" rtlCol="0" anchor="t">
            <a:spAutoFit/>
          </a:bodyPr>
          <a:lstStyle/>
          <a:p>
            <a:r>
              <a:rPr lang="en-US" sz="1200">
                <a:latin typeface="Arial"/>
                <a:cs typeface="Arial"/>
              </a:rPr>
              <a:t>403</a:t>
            </a:r>
          </a:p>
        </p:txBody>
      </p:sp>
      <p:cxnSp>
        <p:nvCxnSpPr>
          <p:cNvPr id="8" name="Straight Connector 7">
            <a:extLst>
              <a:ext uri="{FF2B5EF4-FFF2-40B4-BE49-F238E27FC236}">
                <a16:creationId xmlns:a16="http://schemas.microsoft.com/office/drawing/2014/main" id="{A3B649CC-2927-9543-8F6B-55D4821FBDCE}"/>
              </a:ext>
              <a:ext uri="{C183D7F6-B498-43B3-948B-1728B52AA6E4}">
                <adec:decorative xmlns:adec="http://schemas.microsoft.com/office/drawing/2017/decorative" val="1"/>
              </a:ext>
            </a:extLst>
          </p:cNvPr>
          <p:cNvCxnSpPr/>
          <p:nvPr/>
        </p:nvCxnSpPr>
        <p:spPr>
          <a:xfrm flipH="1">
            <a:off x="2397009" y="1478256"/>
            <a:ext cx="18814" cy="43202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CCCDA5-1A48-5E4A-AD29-752C96DE8112}"/>
              </a:ext>
            </a:extLst>
          </p:cNvPr>
          <p:cNvSpPr txBox="1"/>
          <p:nvPr/>
        </p:nvSpPr>
        <p:spPr>
          <a:xfrm>
            <a:off x="3655265" y="3461990"/>
            <a:ext cx="455574" cy="338554"/>
          </a:xfrm>
          <a:prstGeom prst="rect">
            <a:avLst/>
          </a:prstGeom>
          <a:noFill/>
        </p:spPr>
        <p:txBody>
          <a:bodyPr wrap="none" rtlCol="0">
            <a:spAutoFit/>
          </a:bodyPr>
          <a:lstStyle/>
          <a:p>
            <a:r>
              <a:rPr lang="en-US" sz="1600">
                <a:solidFill>
                  <a:schemeClr val="bg1"/>
                </a:solidFill>
              </a:rPr>
              <a:t>RT</a:t>
            </a:r>
          </a:p>
        </p:txBody>
      </p:sp>
      <p:cxnSp>
        <p:nvCxnSpPr>
          <p:cNvPr id="12" name="Straight Arrow Connector 11">
            <a:extLst>
              <a:ext uri="{FF2B5EF4-FFF2-40B4-BE49-F238E27FC236}">
                <a16:creationId xmlns:a16="http://schemas.microsoft.com/office/drawing/2014/main" id="{74C29AD4-BB81-EF4B-9AED-C0F300B4023F}"/>
              </a:ext>
              <a:ext uri="{C183D7F6-B498-43B3-948B-1728B52AA6E4}">
                <adec:decorative xmlns:adec="http://schemas.microsoft.com/office/drawing/2017/decorative" val="1"/>
              </a:ext>
            </a:extLst>
          </p:cNvPr>
          <p:cNvCxnSpPr>
            <a:cxnSpLocks/>
          </p:cNvCxnSpPr>
          <p:nvPr/>
        </p:nvCxnSpPr>
        <p:spPr>
          <a:xfrm>
            <a:off x="4133811" y="3426226"/>
            <a:ext cx="557753"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89B561-D927-6F4D-A92B-2DDDDCD0F64D}"/>
              </a:ext>
            </a:extLst>
          </p:cNvPr>
          <p:cNvSpPr txBox="1"/>
          <p:nvPr/>
        </p:nvSpPr>
        <p:spPr>
          <a:xfrm>
            <a:off x="4137733" y="3462815"/>
            <a:ext cx="502061" cy="338554"/>
          </a:xfrm>
          <a:prstGeom prst="rect">
            <a:avLst/>
          </a:prstGeom>
          <a:noFill/>
        </p:spPr>
        <p:txBody>
          <a:bodyPr wrap="none" rtlCol="0">
            <a:spAutoFit/>
          </a:bodyPr>
          <a:lstStyle/>
          <a:p>
            <a:r>
              <a:rPr lang="en-US" sz="1600">
                <a:solidFill>
                  <a:schemeClr val="bg1"/>
                </a:solidFill>
              </a:rPr>
              <a:t>MT</a:t>
            </a:r>
          </a:p>
        </p:txBody>
      </p:sp>
      <p:cxnSp>
        <p:nvCxnSpPr>
          <p:cNvPr id="14" name="Straight Arrow Connector 13">
            <a:extLst>
              <a:ext uri="{FF2B5EF4-FFF2-40B4-BE49-F238E27FC236}">
                <a16:creationId xmlns:a16="http://schemas.microsoft.com/office/drawing/2014/main" id="{8026CCD0-E635-5945-A875-7E78B3B4BE22}"/>
              </a:ext>
              <a:ext uri="{C183D7F6-B498-43B3-948B-1728B52AA6E4}">
                <adec:decorative xmlns:adec="http://schemas.microsoft.com/office/drawing/2017/decorative" val="1"/>
              </a:ext>
            </a:extLst>
          </p:cNvPr>
          <p:cNvCxnSpPr>
            <a:cxnSpLocks/>
          </p:cNvCxnSpPr>
          <p:nvPr/>
        </p:nvCxnSpPr>
        <p:spPr>
          <a:xfrm>
            <a:off x="3678160" y="3939427"/>
            <a:ext cx="1051033"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52134C-5432-F345-B12F-79E9C6AEF144}"/>
              </a:ext>
            </a:extLst>
          </p:cNvPr>
          <p:cNvSpPr txBox="1"/>
          <p:nvPr/>
        </p:nvSpPr>
        <p:spPr>
          <a:xfrm>
            <a:off x="3739410" y="3935947"/>
            <a:ext cx="930814" cy="430887"/>
          </a:xfrm>
          <a:prstGeom prst="rect">
            <a:avLst/>
          </a:prstGeom>
          <a:noFill/>
        </p:spPr>
        <p:txBody>
          <a:bodyPr wrap="square" rtlCol="0">
            <a:spAutoFit/>
          </a:bodyPr>
          <a:lstStyle/>
          <a:p>
            <a:pPr algn="ctr"/>
            <a:r>
              <a:rPr lang="en-US" sz="1100" b="1">
                <a:solidFill>
                  <a:schemeClr val="bg1"/>
                </a:solidFill>
              </a:rPr>
              <a:t>Response time</a:t>
            </a:r>
          </a:p>
        </p:txBody>
      </p:sp>
      <p:sp>
        <p:nvSpPr>
          <p:cNvPr id="17" name="TextBox 16">
            <a:extLst>
              <a:ext uri="{FF2B5EF4-FFF2-40B4-BE49-F238E27FC236}">
                <a16:creationId xmlns:a16="http://schemas.microsoft.com/office/drawing/2014/main" id="{D8A26E63-C44C-1946-99F2-C37E11BDD003}"/>
              </a:ext>
              <a:ext uri="{C183D7F6-B498-43B3-948B-1728B52AA6E4}">
                <adec:decorative xmlns:adec="http://schemas.microsoft.com/office/drawing/2017/decorative" val="1"/>
              </a:ext>
            </a:extLst>
          </p:cNvPr>
          <p:cNvSpPr txBox="1"/>
          <p:nvPr/>
        </p:nvSpPr>
        <p:spPr>
          <a:xfrm>
            <a:off x="15291881" y="5330757"/>
            <a:ext cx="184731" cy="369332"/>
          </a:xfrm>
          <a:prstGeom prst="rect">
            <a:avLst/>
          </a:prstGeom>
          <a:noFill/>
        </p:spPr>
        <p:txBody>
          <a:bodyPr wrap="none" rtlCol="0">
            <a:spAutoFit/>
          </a:bodyPr>
          <a:lstStyle/>
          <a:p>
            <a:endParaRPr lang="en-US"/>
          </a:p>
        </p:txBody>
      </p:sp>
      <p:cxnSp>
        <p:nvCxnSpPr>
          <p:cNvPr id="19" name="Straight Arrow Connector 18">
            <a:extLst>
              <a:ext uri="{FF2B5EF4-FFF2-40B4-BE49-F238E27FC236}">
                <a16:creationId xmlns:a16="http://schemas.microsoft.com/office/drawing/2014/main" id="{3944E7E0-FF5A-1842-9477-A6409CB0C4E7}"/>
              </a:ext>
              <a:ext uri="{C183D7F6-B498-43B3-948B-1728B52AA6E4}">
                <adec:decorative xmlns:adec="http://schemas.microsoft.com/office/drawing/2017/decorative" val="1"/>
              </a:ext>
            </a:extLst>
          </p:cNvPr>
          <p:cNvCxnSpPr>
            <a:cxnSpLocks/>
          </p:cNvCxnSpPr>
          <p:nvPr/>
        </p:nvCxnSpPr>
        <p:spPr>
          <a:xfrm>
            <a:off x="3711187" y="3426226"/>
            <a:ext cx="347999"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32" descr="Image of an EMG signal, labelled with where the intervals of Reaction Time, Movement Time and Response Time are found. The timepoints of when the stimulus occurs and the onset of muscle activation is also labelled.">
            <a:extLst>
              <a:ext uri="{FF2B5EF4-FFF2-40B4-BE49-F238E27FC236}">
                <a16:creationId xmlns:a16="http://schemas.microsoft.com/office/drawing/2014/main" id="{427CE504-6FAF-4C70-BC14-47ADE3BC150B}"/>
              </a:ext>
            </a:extLst>
          </p:cNvPr>
          <p:cNvPicPr>
            <a:picLocks noChangeAspect="1"/>
          </p:cNvPicPr>
          <p:nvPr/>
        </p:nvPicPr>
        <p:blipFill>
          <a:blip r:embed="rId5"/>
          <a:stretch>
            <a:fillRect/>
          </a:stretch>
        </p:blipFill>
        <p:spPr>
          <a:xfrm>
            <a:off x="1497659" y="1080911"/>
            <a:ext cx="8839199" cy="5079998"/>
          </a:xfrm>
          <a:prstGeom prst="rect">
            <a:avLst/>
          </a:prstGeom>
        </p:spPr>
      </p:pic>
      <p:sp>
        <p:nvSpPr>
          <p:cNvPr id="9" name="TextBox 8">
            <a:extLst>
              <a:ext uri="{FF2B5EF4-FFF2-40B4-BE49-F238E27FC236}">
                <a16:creationId xmlns:a16="http://schemas.microsoft.com/office/drawing/2014/main" id="{0DB64091-B20C-402D-8E7B-91717AD0EC55}"/>
              </a:ext>
            </a:extLst>
          </p:cNvPr>
          <p:cNvSpPr txBox="1"/>
          <p:nvPr/>
        </p:nvSpPr>
        <p:spPr>
          <a:xfrm>
            <a:off x="4305737" y="4737458"/>
            <a:ext cx="1937406" cy="523220"/>
          </a:xfrm>
          <a:prstGeom prst="rect">
            <a:avLst/>
          </a:prstGeom>
          <a:noFill/>
        </p:spPr>
        <p:txBody>
          <a:bodyPr wrap="square" lIns="91440" tIns="45720" rIns="91440" bIns="45720" rtlCol="0" anchor="t">
            <a:spAutoFit/>
          </a:bodyPr>
          <a:lstStyle/>
          <a:p>
            <a:pPr algn="ctr"/>
            <a:r>
              <a:rPr lang="en-US" sz="1400" b="1">
                <a:solidFill>
                  <a:srgbClr val="FF0000"/>
                </a:solidFill>
              </a:rPr>
              <a:t>Onset of Muscle Activation</a:t>
            </a:r>
          </a:p>
        </p:txBody>
      </p:sp>
      <p:sp>
        <p:nvSpPr>
          <p:cNvPr id="7" name="TextBox 6">
            <a:extLst>
              <a:ext uri="{FF2B5EF4-FFF2-40B4-BE49-F238E27FC236}">
                <a16:creationId xmlns:a16="http://schemas.microsoft.com/office/drawing/2014/main" id="{08F832A6-FA6C-4552-B9F9-3E881294A22F}"/>
              </a:ext>
            </a:extLst>
          </p:cNvPr>
          <p:cNvSpPr txBox="1"/>
          <p:nvPr/>
        </p:nvSpPr>
        <p:spPr>
          <a:xfrm>
            <a:off x="2856995" y="2413830"/>
            <a:ext cx="1024887" cy="307777"/>
          </a:xfrm>
          <a:prstGeom prst="rect">
            <a:avLst/>
          </a:prstGeom>
          <a:noFill/>
        </p:spPr>
        <p:txBody>
          <a:bodyPr wrap="square" lIns="91440" tIns="45720" rIns="91440" bIns="45720" rtlCol="0" anchor="t">
            <a:spAutoFit/>
          </a:bodyPr>
          <a:lstStyle/>
          <a:p>
            <a:pPr algn="ctr"/>
            <a:r>
              <a:rPr lang="en-US" sz="1400" b="1">
                <a:solidFill>
                  <a:srgbClr val="00B050"/>
                </a:solidFill>
              </a:rPr>
              <a:t>Stimulus</a:t>
            </a:r>
          </a:p>
        </p:txBody>
      </p:sp>
      <p:cxnSp>
        <p:nvCxnSpPr>
          <p:cNvPr id="15" name="Straight Arrow Connector 14">
            <a:extLst>
              <a:ext uri="{FF2B5EF4-FFF2-40B4-BE49-F238E27FC236}">
                <a16:creationId xmlns:a16="http://schemas.microsoft.com/office/drawing/2014/main" id="{918387FA-5BBC-4C85-9A72-B5E67ABBAF20}"/>
              </a:ext>
            </a:extLst>
          </p:cNvPr>
          <p:cNvCxnSpPr/>
          <p:nvPr/>
        </p:nvCxnSpPr>
        <p:spPr>
          <a:xfrm>
            <a:off x="2968861" y="2710156"/>
            <a:ext cx="914399" cy="1128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3" name="Straight Arrow Connector 32">
            <a:extLst>
              <a:ext uri="{FF2B5EF4-FFF2-40B4-BE49-F238E27FC236}">
                <a16:creationId xmlns:a16="http://schemas.microsoft.com/office/drawing/2014/main" id="{3BC54F95-CF74-41DC-91A2-9D9B8ED6027E}"/>
              </a:ext>
            </a:extLst>
          </p:cNvPr>
          <p:cNvCxnSpPr/>
          <p:nvPr/>
        </p:nvCxnSpPr>
        <p:spPr>
          <a:xfrm flipH="1">
            <a:off x="4634089" y="5238985"/>
            <a:ext cx="1202266" cy="188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A3FD63FA-D07F-4227-A564-C3DF7D883965}"/>
              </a:ext>
            </a:extLst>
          </p:cNvPr>
          <p:cNvSpPr txBox="1"/>
          <p:nvPr/>
        </p:nvSpPr>
        <p:spPr>
          <a:xfrm>
            <a:off x="11033790" y="17141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EMG</a:t>
            </a:r>
          </a:p>
        </p:txBody>
      </p:sp>
      <p:cxnSp>
        <p:nvCxnSpPr>
          <p:cNvPr id="20" name="Straight Arrow Connector 19">
            <a:extLst>
              <a:ext uri="{FF2B5EF4-FFF2-40B4-BE49-F238E27FC236}">
                <a16:creationId xmlns:a16="http://schemas.microsoft.com/office/drawing/2014/main" id="{AA8A75DD-FE52-469A-9665-C004389B18C5}"/>
              </a:ext>
            </a:extLst>
          </p:cNvPr>
          <p:cNvCxnSpPr/>
          <p:nvPr/>
        </p:nvCxnSpPr>
        <p:spPr>
          <a:xfrm flipH="1">
            <a:off x="10398774" y="1900094"/>
            <a:ext cx="639778" cy="150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custDataLst>
      <p:tags r:id="rId1"/>
    </p:custDataLst>
    <p:extLst>
      <p:ext uri="{BB962C8B-B14F-4D97-AF65-F5344CB8AC3E}">
        <p14:creationId xmlns:p14="http://schemas.microsoft.com/office/powerpoint/2010/main" val="2051200757"/>
      </p:ext>
    </p:extLst>
  </p:cSld>
  <p:clrMapOvr>
    <a:masterClrMapping/>
  </p:clrMapOvr>
  <p:transition spd="slow" advTm="27539">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3" grpId="0"/>
      <p:bldP spid="16" grpId="0"/>
      <p:bldP spid="9" grpId="0"/>
      <p:bldP spid="7" grpId="0"/>
    </p:bldLst>
  </p:timing>
  <p:extLst>
    <p:ext uri="{E180D4A7-C9FB-4DFB-919C-405C955672EB}">
      <p14:showEvtLst xmlns:p14="http://schemas.microsoft.com/office/powerpoint/2010/main">
        <p14:playEvt time="3752" objId="3"/>
        <p14:stopEvt time="20063"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F508DB-7478-B643-A9D0-7B77955503A9}"/>
              </a:ext>
            </a:extLst>
          </p:cNvPr>
          <p:cNvSpPr>
            <a:spLocks noGrp="1"/>
          </p:cNvSpPr>
          <p:nvPr>
            <p:ph type="sldNum" sz="quarter" idx="12"/>
          </p:nvPr>
        </p:nvSpPr>
        <p:spPr/>
        <p:txBody>
          <a:bodyPr/>
          <a:lstStyle/>
          <a:p>
            <a:r>
              <a:rPr lang="en-US">
                <a:latin typeface="Barlow Condensed Medium" pitchFamily="2" charset="77"/>
              </a:rPr>
              <a:t>PAGE  </a:t>
            </a:r>
            <a:fld id="{93005692-73BE-493E-93AB-ECD6027A7652}" type="slidenum">
              <a:rPr lang="en-US" smtClean="0">
                <a:latin typeface="Barlow Condensed Medium" pitchFamily="2" charset="77"/>
              </a:rPr>
              <a:pPr/>
              <a:t>9</a:t>
            </a:fld>
            <a:endParaRPr lang="en-US">
              <a:latin typeface="Barlow Condensed Medium" pitchFamily="2" charset="77"/>
            </a:endParaRPr>
          </a:p>
        </p:txBody>
      </p:sp>
      <p:sp>
        <p:nvSpPr>
          <p:cNvPr id="16" name="Rectangle 15">
            <a:extLst>
              <a:ext uri="{FF2B5EF4-FFF2-40B4-BE49-F238E27FC236}">
                <a16:creationId xmlns:a16="http://schemas.microsoft.com/office/drawing/2014/main" id="{0B91319D-7D04-B946-A0B6-B9ED9E0D3C01}"/>
              </a:ext>
            </a:extLst>
          </p:cNvPr>
          <p:cNvSpPr/>
          <p:nvPr/>
        </p:nvSpPr>
        <p:spPr>
          <a:xfrm>
            <a:off x="8190602" y="5254312"/>
            <a:ext cx="2129472" cy="319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bg1"/>
                </a:solidFill>
                <a:latin typeface="Barlow Condensed Medium" pitchFamily="2" charset="77"/>
                <a:ea typeface="Verdana"/>
                <a:cs typeface="Verdana" panose="020B0604030504040204" pitchFamily="34" charset="0"/>
              </a:rPr>
              <a:t>5 SENSES</a:t>
            </a:r>
          </a:p>
        </p:txBody>
      </p:sp>
      <p:pic>
        <p:nvPicPr>
          <p:cNvPr id="7" name="Graphic 6" descr="Nose.">
            <a:extLst>
              <a:ext uri="{FF2B5EF4-FFF2-40B4-BE49-F238E27FC236}">
                <a16:creationId xmlns:a16="http://schemas.microsoft.com/office/drawing/2014/main" id="{8C5FAC3B-9D95-3A4A-A05A-2C2FAC4191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5812" y="1745177"/>
            <a:ext cx="1341120" cy="1156454"/>
          </a:xfrm>
          <a:prstGeom prst="rect">
            <a:avLst/>
          </a:prstGeom>
        </p:spPr>
      </p:pic>
      <p:pic>
        <p:nvPicPr>
          <p:cNvPr id="8" name="Graphic 7" descr="Ear .">
            <a:extLst>
              <a:ext uri="{FF2B5EF4-FFF2-40B4-BE49-F238E27FC236}">
                <a16:creationId xmlns:a16="http://schemas.microsoft.com/office/drawing/2014/main" id="{FDCCE41E-F594-B447-9CFB-2294ED665F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4559" y="1569817"/>
            <a:ext cx="1447800" cy="1447800"/>
          </a:xfrm>
          <a:prstGeom prst="rect">
            <a:avLst/>
          </a:prstGeom>
        </p:spPr>
      </p:pic>
      <p:pic>
        <p:nvPicPr>
          <p:cNvPr id="9" name="Graphic 8" descr="Eyes.">
            <a:extLst>
              <a:ext uri="{FF2B5EF4-FFF2-40B4-BE49-F238E27FC236}">
                <a16:creationId xmlns:a16="http://schemas.microsoft.com/office/drawing/2014/main" id="{4DA8AB8F-FB3E-D140-886D-34E40778E3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32727" y="2822625"/>
            <a:ext cx="1504205" cy="1504205"/>
          </a:xfrm>
          <a:prstGeom prst="rect">
            <a:avLst/>
          </a:prstGeom>
        </p:spPr>
      </p:pic>
      <p:pic>
        <p:nvPicPr>
          <p:cNvPr id="10" name="Graphic 9" descr="Hand.">
            <a:extLst>
              <a:ext uri="{FF2B5EF4-FFF2-40B4-BE49-F238E27FC236}">
                <a16:creationId xmlns:a16="http://schemas.microsoft.com/office/drawing/2014/main" id="{6ABA00DC-DD89-8D4B-A381-B37B0B6E18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78134" y="4002123"/>
            <a:ext cx="1309185" cy="1309185"/>
          </a:xfrm>
          <a:prstGeom prst="rect">
            <a:avLst/>
          </a:prstGeom>
        </p:spPr>
      </p:pic>
      <p:pic>
        <p:nvPicPr>
          <p:cNvPr id="12" name="Graphic 11" descr="Tongue.">
            <a:extLst>
              <a:ext uri="{FF2B5EF4-FFF2-40B4-BE49-F238E27FC236}">
                <a16:creationId xmlns:a16="http://schemas.microsoft.com/office/drawing/2014/main" id="{F2EA8F5B-0C86-A14A-907B-C1B1766624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97899" y="2958494"/>
            <a:ext cx="1341120" cy="1341120"/>
          </a:xfrm>
          <a:prstGeom prst="rect">
            <a:avLst/>
          </a:prstGeom>
        </p:spPr>
      </p:pic>
      <p:sp>
        <p:nvSpPr>
          <p:cNvPr id="3" name="Content Placeholder 2">
            <a:extLst>
              <a:ext uri="{FF2B5EF4-FFF2-40B4-BE49-F238E27FC236}">
                <a16:creationId xmlns:a16="http://schemas.microsoft.com/office/drawing/2014/main" id="{066164EE-F2AC-F743-BDE0-E7C17778B449}"/>
              </a:ext>
            </a:extLst>
          </p:cNvPr>
          <p:cNvSpPr>
            <a:spLocks noGrp="1"/>
          </p:cNvSpPr>
          <p:nvPr>
            <p:ph idx="1"/>
          </p:nvPr>
        </p:nvSpPr>
        <p:spPr>
          <a:xfrm>
            <a:off x="615793" y="1888618"/>
            <a:ext cx="6226968" cy="4595117"/>
          </a:xfrm>
        </p:spPr>
        <p:txBody>
          <a:bodyPr/>
          <a:lstStyle/>
          <a:p>
            <a:pPr marL="0" indent="0">
              <a:buNone/>
            </a:pPr>
            <a:r>
              <a:rPr lang="en-US" b="1"/>
              <a:t>Stimulus modality: </a:t>
            </a:r>
            <a:r>
              <a:rPr lang="en-US"/>
              <a:t>What sensory system is receiving the stimulus?</a:t>
            </a:r>
          </a:p>
          <a:p>
            <a:pPr marL="0" indent="0">
              <a:buNone/>
            </a:pPr>
            <a:endParaRPr lang="en-US" sz="100"/>
          </a:p>
          <a:p>
            <a:pPr lvl="1"/>
            <a:r>
              <a:rPr lang="en-US" sz="2400" b="1"/>
              <a:t>Speed of processing: </a:t>
            </a:r>
            <a:r>
              <a:rPr lang="en-US" sz="2400"/>
              <a:t>How long does it take for information to travel within PNS and be interpreted by CNS?</a:t>
            </a:r>
          </a:p>
          <a:p>
            <a:pPr lvl="1"/>
            <a:r>
              <a:rPr lang="en-US" sz="2400"/>
              <a:t>Example: Visual vs. auditory processing</a:t>
            </a:r>
          </a:p>
        </p:txBody>
      </p:sp>
      <p:sp>
        <p:nvSpPr>
          <p:cNvPr id="2" name="Title 1">
            <a:extLst>
              <a:ext uri="{FF2B5EF4-FFF2-40B4-BE49-F238E27FC236}">
                <a16:creationId xmlns:a16="http://schemas.microsoft.com/office/drawing/2014/main" id="{61105998-171C-CD46-8E18-2BCFAAC94960}"/>
              </a:ext>
            </a:extLst>
          </p:cNvPr>
          <p:cNvSpPr>
            <a:spLocks noGrp="1"/>
          </p:cNvSpPr>
          <p:nvPr>
            <p:ph type="title"/>
          </p:nvPr>
        </p:nvSpPr>
        <p:spPr/>
        <p:txBody>
          <a:bodyPr/>
          <a:lstStyle/>
          <a:p>
            <a:r>
              <a:rPr lang="en-US">
                <a:latin typeface="Barlow Condensed ExtraBold" pitchFamily="2" charset="77"/>
              </a:rPr>
              <a:t>What Influences Reaction Time? </a:t>
            </a:r>
          </a:p>
        </p:txBody>
      </p:sp>
    </p:spTree>
    <p:extLst>
      <p:ext uri="{BB962C8B-B14F-4D97-AF65-F5344CB8AC3E}">
        <p14:creationId xmlns:p14="http://schemas.microsoft.com/office/powerpoint/2010/main" val="2964431787"/>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IMING" val="|16.2"/>
</p:tagLst>
</file>

<file path=ppt/tags/tag2.xml><?xml version="1.0" encoding="utf-8"?>
<p:tagLst xmlns:a="http://schemas.openxmlformats.org/drawingml/2006/main" xmlns:r="http://schemas.openxmlformats.org/officeDocument/2006/relationships" xmlns:p="http://schemas.openxmlformats.org/presentationml/2006/main">
  <p:tag name="TIMING" val="|22|1|1.4"/>
</p:tagLst>
</file>

<file path=ppt/tags/tag3.xml><?xml version="1.0" encoding="utf-8"?>
<p:tagLst xmlns:a="http://schemas.openxmlformats.org/drawingml/2006/main" xmlns:r="http://schemas.openxmlformats.org/officeDocument/2006/relationships" xmlns:p="http://schemas.openxmlformats.org/presentationml/2006/main">
  <p:tag name="TIMING" val="|16.2"/>
</p:tagLst>
</file>

<file path=ppt/tags/tag4.xml><?xml version="1.0" encoding="utf-8"?>
<p:tagLst xmlns:a="http://schemas.openxmlformats.org/drawingml/2006/main" xmlns:r="http://schemas.openxmlformats.org/officeDocument/2006/relationships" xmlns:p="http://schemas.openxmlformats.org/presentationml/2006/main">
  <p:tag name="TIMING" val="|4.8|1.4"/>
</p:tagLst>
</file>

<file path=ppt/theme/theme1.xml><?xml version="1.0" encoding="utf-8"?>
<a:theme xmlns:a="http://schemas.openxmlformats.org/drawingml/2006/main" name="UofWaterloo_WhiteBkgrd">
  <a:themeElements>
    <a:clrScheme name="AHS">
      <a:dk1>
        <a:srgbClr val="000000"/>
      </a:dk1>
      <a:lt1>
        <a:srgbClr val="FFFFFF"/>
      </a:lt1>
      <a:dk2>
        <a:srgbClr val="757575"/>
      </a:dk2>
      <a:lt2>
        <a:srgbClr val="D6D6D6"/>
      </a:lt2>
      <a:accent1>
        <a:srgbClr val="97DFEF"/>
      </a:accent1>
      <a:accent2>
        <a:srgbClr val="0C0C0C"/>
      </a:accent2>
      <a:accent3>
        <a:srgbClr val="0098A4"/>
      </a:accent3>
      <a:accent4>
        <a:srgbClr val="00BDCF"/>
      </a:accent4>
      <a:accent5>
        <a:srgbClr val="005862"/>
      </a:accent5>
      <a:accent6>
        <a:srgbClr val="F1F1F1"/>
      </a:accent6>
      <a:hlink>
        <a:srgbClr val="005862"/>
      </a:hlink>
      <a:folHlink>
        <a:srgbClr val="595959"/>
      </a:folHlink>
    </a:clrScheme>
    <a:fontScheme name="Custom 5">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7F8BE57-B066-B041-B0BA-1E353B428925}" vid="{4B6C440C-E0F3-C946-A00F-D1E4C4F45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E0F4EB26F1CE4F847D44301F665F1A" ma:contentTypeVersion="12" ma:contentTypeDescription="Create a new document." ma:contentTypeScope="" ma:versionID="0804ada010f0c4c6701c5a8f6f3f68ab">
  <xsd:schema xmlns:xsd="http://www.w3.org/2001/XMLSchema" xmlns:xs="http://www.w3.org/2001/XMLSchema" xmlns:p="http://schemas.microsoft.com/office/2006/metadata/properties" xmlns:ns2="7b41863f-2199-4a6a-a934-3a7ae96eb299" xmlns:ns3="01973c09-59aa-4a00-92d7-c10a863b59b4" targetNamespace="http://schemas.microsoft.com/office/2006/metadata/properties" ma:root="true" ma:fieldsID="265210a34a909e71b3224d0a67c46e46" ns2:_="" ns3:_="">
    <xsd:import namespace="7b41863f-2199-4a6a-a934-3a7ae96eb299"/>
    <xsd:import namespace="01973c09-59aa-4a00-92d7-c10a863b59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41863f-2199-4a6a-a934-3a7ae96eb2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973c09-59aa-4a00-92d7-c10a863b59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3C3D8D-CD55-4B0B-9A71-D59001B857C0}">
  <ds:schemaRefs>
    <ds:schemaRef ds:uri="01973c09-59aa-4a00-92d7-c10a863b59b4"/>
    <ds:schemaRef ds:uri="7b41863f-2199-4a6a-a934-3a7ae96eb2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EED68E-7AC2-4F0D-8BB7-EA8E73B99E33}">
  <ds:schemaRefs>
    <ds:schemaRef ds:uri="http://schemas.microsoft.com/sharepoint/v3/contenttype/forms"/>
  </ds:schemaRefs>
</ds:datastoreItem>
</file>

<file path=customXml/itemProps3.xml><?xml version="1.0" encoding="utf-8"?>
<ds:datastoreItem xmlns:ds="http://schemas.openxmlformats.org/officeDocument/2006/customXml" ds:itemID="{94D63D8B-ABA7-4FF2-9F55-509D6BC75EF6}">
  <ds:schemaRefs>
    <ds:schemaRef ds:uri="01973c09-59aa-4a00-92d7-c10a863b59b4"/>
    <ds:schemaRef ds:uri="7b41863f-2199-4a6a-a934-3a7ae96eb2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43</Slides>
  <Notes>42</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UofWaterloo_WhiteBkgrd</vt:lpstr>
      <vt:lpstr>READY, SET, NEURO!</vt:lpstr>
      <vt:lpstr>Purpose</vt:lpstr>
      <vt:lpstr>PowerPoint Presentation</vt:lpstr>
      <vt:lpstr>What is Neuroscience?</vt:lpstr>
      <vt:lpstr>Neuroanatomy</vt:lpstr>
      <vt:lpstr>PowerPoint Presentation</vt:lpstr>
      <vt:lpstr>Response to Stimuli</vt:lpstr>
      <vt:lpstr>Electromyography </vt:lpstr>
      <vt:lpstr>What Influences Reaction Time? </vt:lpstr>
      <vt:lpstr>Experiment 1A: visual reaction time</vt:lpstr>
      <vt:lpstr>Experiment 1B: auditory reaction time</vt:lpstr>
      <vt:lpstr>Expected Results: Auditory vs. Visual Stimuli</vt:lpstr>
      <vt:lpstr>Expected Results: Visual vs. Auditory Reaction Time</vt:lpstr>
      <vt:lpstr>Discussion Questions</vt:lpstr>
      <vt:lpstr>PowerPoint Presentation</vt:lpstr>
      <vt:lpstr>Response to Stimuli</vt:lpstr>
      <vt:lpstr>What Influences Reaction Time?</vt:lpstr>
      <vt:lpstr>Hick’s Law</vt:lpstr>
      <vt:lpstr>Simple Reaction Time (SRT)</vt:lpstr>
      <vt:lpstr>Choice Reaction Time (CRT)</vt:lpstr>
      <vt:lpstr>Experiment 2: SRT and CRT</vt:lpstr>
      <vt:lpstr>Expected Results: Simple vs. Choice Task </vt:lpstr>
      <vt:lpstr>Expected Results: SRT vs. CRT</vt:lpstr>
      <vt:lpstr>Discussion Questions</vt:lpstr>
      <vt:lpstr>PowerPoint Presentation</vt:lpstr>
      <vt:lpstr>Movement Time</vt:lpstr>
      <vt:lpstr>Fitts’ Law</vt:lpstr>
      <vt:lpstr>Experiment 3: Fitts' Tapping Task</vt:lpstr>
      <vt:lpstr>Expected Results: Fitts’ Tapping Task</vt:lpstr>
      <vt:lpstr>Expected Results: Fitts’ Tapping Task Movement Time</vt:lpstr>
      <vt:lpstr>Discussion Questions</vt:lpstr>
      <vt:lpstr>PowerPoint Presentation</vt:lpstr>
      <vt:lpstr>Automaticity</vt:lpstr>
      <vt:lpstr>Measuring Automaticity: Dual-Task Paradigm</vt:lpstr>
      <vt:lpstr>EXPERIMENT 4 PART 1: SINGLE TASK (ST)</vt:lpstr>
      <vt:lpstr>EXPERIMENT 4 PART 2: DUAL-TASK (DT)</vt:lpstr>
      <vt:lpstr>Expected Results: Single and Dual-Task Results</vt:lpstr>
      <vt:lpstr>Expected Results: Dual-Task Paradigm</vt:lpstr>
      <vt:lpstr>Discussion Questions</vt:lpstr>
      <vt:lpstr>PowerPoint Presentation</vt:lpstr>
      <vt:lpstr>PowerPoint Presentation</vt:lpstr>
      <vt:lpstr>Questions About the Program/Faculty?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Anton Trinh</dc:creator>
  <cp:revision>1</cp:revision>
  <dcterms:created xsi:type="dcterms:W3CDTF">2021-09-22T18:29:52Z</dcterms:created>
  <dcterms:modified xsi:type="dcterms:W3CDTF">2021-09-29T19:02:33Z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0x0101009CE0F4EB26F1CE4F847D44301F665F1A</vt:lpwstr>
  </property>
</Properties>
</file>